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notesSlides/notesSlide8.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diagrams/data3.xml" ContentType="application/vnd.openxmlformats-officedocument.drawingml.diagramData+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notesSlides/notesSlide4.xml" ContentType="application/vnd.openxmlformats-officedocument.presentationml.notesSlid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diagrams/colors2.xml" ContentType="application/vnd.openxmlformats-officedocument.drawingml.diagramColor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115"/>
  </p:notesMasterIdLst>
  <p:sldIdLst>
    <p:sldId id="256" r:id="rId2"/>
    <p:sldId id="447" r:id="rId3"/>
    <p:sldId id="257" r:id="rId4"/>
    <p:sldId id="258" r:id="rId5"/>
    <p:sldId id="259" r:id="rId6"/>
    <p:sldId id="260" r:id="rId7"/>
    <p:sldId id="445" r:id="rId8"/>
    <p:sldId id="261" r:id="rId9"/>
    <p:sldId id="469" r:id="rId10"/>
    <p:sldId id="470" r:id="rId11"/>
    <p:sldId id="466" r:id="rId12"/>
    <p:sldId id="465" r:id="rId13"/>
    <p:sldId id="471" r:id="rId14"/>
    <p:sldId id="472" r:id="rId15"/>
    <p:sldId id="448" r:id="rId16"/>
    <p:sldId id="263" r:id="rId17"/>
    <p:sldId id="264" r:id="rId18"/>
    <p:sldId id="265" r:id="rId19"/>
    <p:sldId id="266" r:id="rId20"/>
    <p:sldId id="267" r:id="rId21"/>
    <p:sldId id="268" r:id="rId22"/>
    <p:sldId id="473" r:id="rId23"/>
    <p:sldId id="269" r:id="rId24"/>
    <p:sldId id="270" r:id="rId25"/>
    <p:sldId id="451" r:id="rId26"/>
    <p:sldId id="271" r:id="rId27"/>
    <p:sldId id="275" r:id="rId28"/>
    <p:sldId id="276" r:id="rId29"/>
    <p:sldId id="277" r:id="rId30"/>
    <p:sldId id="278" r:id="rId31"/>
    <p:sldId id="272" r:id="rId32"/>
    <p:sldId id="279" r:id="rId33"/>
    <p:sldId id="273" r:id="rId34"/>
    <p:sldId id="274" r:id="rId35"/>
    <p:sldId id="452" r:id="rId36"/>
    <p:sldId id="468" r:id="rId37"/>
    <p:sldId id="450" r:id="rId38"/>
    <p:sldId id="280" r:id="rId39"/>
    <p:sldId id="281" r:id="rId40"/>
    <p:sldId id="282" r:id="rId41"/>
    <p:sldId id="283" r:id="rId42"/>
    <p:sldId id="284" r:id="rId43"/>
    <p:sldId id="285" r:id="rId44"/>
    <p:sldId id="286" r:id="rId45"/>
    <p:sldId id="291" r:id="rId46"/>
    <p:sldId id="290" r:id="rId47"/>
    <p:sldId id="287" r:id="rId48"/>
    <p:sldId id="288" r:id="rId49"/>
    <p:sldId id="306" r:id="rId50"/>
    <p:sldId id="293" r:id="rId51"/>
    <p:sldId id="294" r:id="rId52"/>
    <p:sldId id="292" r:id="rId53"/>
    <p:sldId id="446" r:id="rId54"/>
    <p:sldId id="295" r:id="rId55"/>
    <p:sldId id="297" r:id="rId56"/>
    <p:sldId id="456" r:id="rId57"/>
    <p:sldId id="460" r:id="rId58"/>
    <p:sldId id="300" r:id="rId59"/>
    <p:sldId id="453" r:id="rId60"/>
    <p:sldId id="301" r:id="rId61"/>
    <p:sldId id="302" r:id="rId62"/>
    <p:sldId id="303" r:id="rId63"/>
    <p:sldId id="455" r:id="rId64"/>
    <p:sldId id="308" r:id="rId65"/>
    <p:sldId id="304" r:id="rId66"/>
    <p:sldId id="367" r:id="rId67"/>
    <p:sldId id="313" r:id="rId68"/>
    <p:sldId id="314" r:id="rId69"/>
    <p:sldId id="305" r:id="rId70"/>
    <p:sldId id="327" r:id="rId71"/>
    <p:sldId id="316" r:id="rId72"/>
    <p:sldId id="317" r:id="rId73"/>
    <p:sldId id="364" r:id="rId74"/>
    <p:sldId id="341" r:id="rId75"/>
    <p:sldId id="344" r:id="rId76"/>
    <p:sldId id="325" r:id="rId77"/>
    <p:sldId id="318" r:id="rId78"/>
    <p:sldId id="411" r:id="rId79"/>
    <p:sldId id="346" r:id="rId80"/>
    <p:sldId id="319" r:id="rId81"/>
    <p:sldId id="320" r:id="rId82"/>
    <p:sldId id="359" r:id="rId83"/>
    <p:sldId id="321" r:id="rId84"/>
    <p:sldId id="355" r:id="rId85"/>
    <p:sldId id="354" r:id="rId86"/>
    <p:sldId id="322" r:id="rId87"/>
    <p:sldId id="361" r:id="rId88"/>
    <p:sldId id="362" r:id="rId89"/>
    <p:sldId id="438" r:id="rId90"/>
    <p:sldId id="436" r:id="rId91"/>
    <p:sldId id="368" r:id="rId92"/>
    <p:sldId id="423" r:id="rId93"/>
    <p:sldId id="412" r:id="rId94"/>
    <p:sldId id="379" r:id="rId95"/>
    <p:sldId id="416" r:id="rId96"/>
    <p:sldId id="417" r:id="rId97"/>
    <p:sldId id="380" r:id="rId98"/>
    <p:sldId id="413" r:id="rId99"/>
    <p:sldId id="381" r:id="rId100"/>
    <p:sldId id="382" r:id="rId101"/>
    <p:sldId id="383" r:id="rId102"/>
    <p:sldId id="369" r:id="rId103"/>
    <p:sldId id="370" r:id="rId104"/>
    <p:sldId id="371" r:id="rId105"/>
    <p:sldId id="420" r:id="rId106"/>
    <p:sldId id="372" r:id="rId107"/>
    <p:sldId id="462" r:id="rId108"/>
    <p:sldId id="464" r:id="rId109"/>
    <p:sldId id="396" r:id="rId110"/>
    <p:sldId id="401" r:id="rId111"/>
    <p:sldId id="441" r:id="rId112"/>
    <p:sldId id="409" r:id="rId113"/>
    <p:sldId id="474" r:id="rId1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70" d="100"/>
          <a:sy n="70" d="100"/>
        </p:scale>
        <p:origin x="-1386" y="-6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942AB9-8C91-44C4-8C16-0E54200B29D2}" type="doc">
      <dgm:prSet loTypeId="urn:microsoft.com/office/officeart/2005/8/layout/matrix1" loCatId="matrix" qsTypeId="urn:microsoft.com/office/officeart/2005/8/quickstyle/simple2" qsCatId="simple" csTypeId="urn:microsoft.com/office/officeart/2005/8/colors/accent1_1" csCatId="accent1" phldr="1"/>
      <dgm:spPr/>
      <dgm:t>
        <a:bodyPr/>
        <a:lstStyle/>
        <a:p>
          <a:endParaRPr lang="en-US"/>
        </a:p>
      </dgm:t>
    </dgm:pt>
    <dgm:pt modelId="{18504374-68AC-4A74-9BE5-8784523E4EFB}">
      <dgm:prSet phldrT="[Text]"/>
      <dgm:spPr>
        <a:solidFill>
          <a:srgbClr val="FF0000"/>
        </a:solidFill>
      </dgm:spPr>
      <dgm:t>
        <a:bodyPr/>
        <a:lstStyle/>
        <a:p>
          <a:r>
            <a:rPr lang="en-US" b="1" cap="all" dirty="0" smtClean="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rPr>
            <a:t>Shape  and  size</a:t>
          </a:r>
          <a:endParaRPr lang="en-US" dirty="0">
            <a:solidFill>
              <a:schemeClr val="tx2"/>
            </a:solidFill>
          </a:endParaRPr>
        </a:p>
      </dgm:t>
    </dgm:pt>
    <dgm:pt modelId="{0D46314A-B825-4677-AEE8-3A30D29FFD03}" type="parTrans" cxnId="{ECF61A96-E090-4419-B876-089A5813AE55}">
      <dgm:prSet/>
      <dgm:spPr/>
      <dgm:t>
        <a:bodyPr/>
        <a:lstStyle/>
        <a:p>
          <a:endParaRPr lang="en-US"/>
        </a:p>
      </dgm:t>
    </dgm:pt>
    <dgm:pt modelId="{842BD7F8-F6A8-49D5-B334-0B5FCF60E83A}" type="sibTrans" cxnId="{ECF61A96-E090-4419-B876-089A5813AE55}">
      <dgm:prSet/>
      <dgm:spPr/>
      <dgm:t>
        <a:bodyPr/>
        <a:lstStyle/>
        <a:p>
          <a:endParaRPr lang="en-US"/>
        </a:p>
      </dgm:t>
    </dgm:pt>
    <dgm:pt modelId="{2C6E533F-D40B-433D-8E9A-E05B6E1E42E7}">
      <dgm:prSet phldrT="[Text]" custT="1"/>
      <dgm:spPr/>
      <dgm:t>
        <a:bodyPr/>
        <a:lstStyle/>
        <a:p>
          <a:r>
            <a:rPr lang="en-US" sz="2400" dirty="0" smtClean="0"/>
            <a:t>Microscopic unicellular  </a:t>
          </a:r>
          <a:r>
            <a:rPr lang="en-US" sz="2400" dirty="0" err="1" smtClean="0"/>
            <a:t>eg</a:t>
          </a:r>
          <a:r>
            <a:rPr lang="en-US" sz="2400" dirty="0" smtClean="0"/>
            <a:t>. </a:t>
          </a:r>
          <a:r>
            <a:rPr lang="en-US" sz="2400" dirty="0" err="1" smtClean="0"/>
            <a:t>Chlamydomonas</a:t>
          </a:r>
          <a:endParaRPr lang="en-US" sz="2400" dirty="0"/>
        </a:p>
      </dgm:t>
    </dgm:pt>
    <dgm:pt modelId="{F421DF0B-BCA7-4C69-82DB-4ABD7B098004}" type="parTrans" cxnId="{FBB85626-02BB-41A6-879A-B89E3CC3B453}">
      <dgm:prSet/>
      <dgm:spPr/>
      <dgm:t>
        <a:bodyPr/>
        <a:lstStyle/>
        <a:p>
          <a:endParaRPr lang="en-US"/>
        </a:p>
      </dgm:t>
    </dgm:pt>
    <dgm:pt modelId="{18D8DAA4-E0F2-427C-BBAF-080EA78699DB}" type="sibTrans" cxnId="{FBB85626-02BB-41A6-879A-B89E3CC3B453}">
      <dgm:prSet/>
      <dgm:spPr/>
      <dgm:t>
        <a:bodyPr/>
        <a:lstStyle/>
        <a:p>
          <a:endParaRPr lang="en-US"/>
        </a:p>
      </dgm:t>
    </dgm:pt>
    <dgm:pt modelId="{C5FD4079-CEC4-41CC-B771-8B46C1B3521B}">
      <dgm:prSet phldrT="[Text]"/>
      <dgm:spPr/>
      <dgm:t>
        <a:bodyPr/>
        <a:lstStyle/>
        <a:p>
          <a:r>
            <a:rPr lang="en-US" dirty="0" smtClean="0"/>
            <a:t>Colonial forms  </a:t>
          </a:r>
        </a:p>
        <a:p>
          <a:r>
            <a:rPr lang="en-US" dirty="0" err="1" smtClean="0"/>
            <a:t>eg</a:t>
          </a:r>
          <a:r>
            <a:rPr lang="en-US" dirty="0" smtClean="0"/>
            <a:t>. </a:t>
          </a:r>
          <a:r>
            <a:rPr lang="en-US" dirty="0" err="1" smtClean="0"/>
            <a:t>Volvox</a:t>
          </a:r>
          <a:endParaRPr lang="en-US" dirty="0"/>
        </a:p>
      </dgm:t>
    </dgm:pt>
    <dgm:pt modelId="{08B822E9-873E-46D9-9812-3521C4F653C0}" type="parTrans" cxnId="{51F5731B-CCCC-47A2-B971-9E9E9C26D84A}">
      <dgm:prSet/>
      <dgm:spPr/>
      <dgm:t>
        <a:bodyPr/>
        <a:lstStyle/>
        <a:p>
          <a:endParaRPr lang="en-US"/>
        </a:p>
      </dgm:t>
    </dgm:pt>
    <dgm:pt modelId="{36396A3F-5914-486F-8424-19C97FC6684D}" type="sibTrans" cxnId="{51F5731B-CCCC-47A2-B971-9E9E9C26D84A}">
      <dgm:prSet/>
      <dgm:spPr/>
      <dgm:t>
        <a:bodyPr/>
        <a:lstStyle/>
        <a:p>
          <a:endParaRPr lang="en-US"/>
        </a:p>
      </dgm:t>
    </dgm:pt>
    <dgm:pt modelId="{0F426C5E-8856-4B26-84C0-30A8DDBFB99E}">
      <dgm:prSet phldrT="[Text]"/>
      <dgm:spPr/>
      <dgm:t>
        <a:bodyPr/>
        <a:lstStyle/>
        <a:p>
          <a:r>
            <a:rPr lang="en-US" dirty="0" smtClean="0"/>
            <a:t>Filamentous forms </a:t>
          </a:r>
          <a:r>
            <a:rPr lang="en-US" dirty="0" err="1" smtClean="0"/>
            <a:t>eg.Ulothrix</a:t>
          </a:r>
          <a:r>
            <a:rPr lang="en-US" dirty="0" smtClean="0"/>
            <a:t>, Spirogyra</a:t>
          </a:r>
          <a:endParaRPr lang="en-US" dirty="0"/>
        </a:p>
      </dgm:t>
    </dgm:pt>
    <dgm:pt modelId="{66DE096E-5E29-40A2-9623-2880B15FCCCF}" type="parTrans" cxnId="{2D666F66-B99E-42DC-B31A-FB8900905EAE}">
      <dgm:prSet/>
      <dgm:spPr/>
      <dgm:t>
        <a:bodyPr/>
        <a:lstStyle/>
        <a:p>
          <a:endParaRPr lang="en-US"/>
        </a:p>
      </dgm:t>
    </dgm:pt>
    <dgm:pt modelId="{4DC1A83F-C231-4E2C-9216-3C96ADBCD8A4}" type="sibTrans" cxnId="{2D666F66-B99E-42DC-B31A-FB8900905EAE}">
      <dgm:prSet/>
      <dgm:spPr/>
      <dgm:t>
        <a:bodyPr/>
        <a:lstStyle/>
        <a:p>
          <a:endParaRPr lang="en-US"/>
        </a:p>
      </dgm:t>
    </dgm:pt>
    <dgm:pt modelId="{DD01145D-8A2C-4B49-A3E4-E042202C9687}">
      <dgm:prSet phldrT="[Text]"/>
      <dgm:spPr/>
      <dgm:t>
        <a:bodyPr/>
        <a:lstStyle/>
        <a:p>
          <a:r>
            <a:rPr lang="en-US" dirty="0" smtClean="0"/>
            <a:t>Marine forms </a:t>
          </a:r>
        </a:p>
        <a:p>
          <a:r>
            <a:rPr lang="en-US" dirty="0" err="1" smtClean="0"/>
            <a:t>eg</a:t>
          </a:r>
          <a:r>
            <a:rPr lang="en-US" dirty="0" smtClean="0"/>
            <a:t>. Kelps</a:t>
          </a:r>
          <a:endParaRPr lang="en-US" dirty="0"/>
        </a:p>
      </dgm:t>
    </dgm:pt>
    <dgm:pt modelId="{C4F10DF7-7AC3-4144-A7F4-68702716398E}" type="parTrans" cxnId="{E4E2641D-0F7B-419B-B60B-93ABFB197D14}">
      <dgm:prSet/>
      <dgm:spPr/>
      <dgm:t>
        <a:bodyPr/>
        <a:lstStyle/>
        <a:p>
          <a:endParaRPr lang="en-US"/>
        </a:p>
      </dgm:t>
    </dgm:pt>
    <dgm:pt modelId="{189CDA08-0DFE-4F25-A08F-491D257D1511}" type="sibTrans" cxnId="{E4E2641D-0F7B-419B-B60B-93ABFB197D14}">
      <dgm:prSet/>
      <dgm:spPr/>
      <dgm:t>
        <a:bodyPr/>
        <a:lstStyle/>
        <a:p>
          <a:endParaRPr lang="en-US"/>
        </a:p>
      </dgm:t>
    </dgm:pt>
    <dgm:pt modelId="{33B145C1-3B04-45DC-A700-04F394BB0599}" type="pres">
      <dgm:prSet presAssocID="{93942AB9-8C91-44C4-8C16-0E54200B29D2}" presName="diagram" presStyleCnt="0">
        <dgm:presLayoutVars>
          <dgm:chMax val="1"/>
          <dgm:dir/>
          <dgm:animLvl val="ctr"/>
          <dgm:resizeHandles val="exact"/>
        </dgm:presLayoutVars>
      </dgm:prSet>
      <dgm:spPr/>
      <dgm:t>
        <a:bodyPr/>
        <a:lstStyle/>
        <a:p>
          <a:endParaRPr lang="en-US"/>
        </a:p>
      </dgm:t>
    </dgm:pt>
    <dgm:pt modelId="{FD7C803E-605D-4E9D-A396-7D034752F5EE}" type="pres">
      <dgm:prSet presAssocID="{93942AB9-8C91-44C4-8C16-0E54200B29D2}" presName="matrix" presStyleCnt="0"/>
      <dgm:spPr/>
    </dgm:pt>
    <dgm:pt modelId="{1A3ACC4B-1920-4180-A9B0-691225928736}" type="pres">
      <dgm:prSet presAssocID="{93942AB9-8C91-44C4-8C16-0E54200B29D2}" presName="tile1" presStyleLbl="node1" presStyleIdx="0" presStyleCnt="4"/>
      <dgm:spPr/>
      <dgm:t>
        <a:bodyPr/>
        <a:lstStyle/>
        <a:p>
          <a:endParaRPr lang="en-US"/>
        </a:p>
      </dgm:t>
    </dgm:pt>
    <dgm:pt modelId="{43327880-81A4-40C9-AADF-A67C1DC2EA8E}" type="pres">
      <dgm:prSet presAssocID="{93942AB9-8C91-44C4-8C16-0E54200B29D2}" presName="tile1text" presStyleLbl="node1" presStyleIdx="0" presStyleCnt="4">
        <dgm:presLayoutVars>
          <dgm:chMax val="0"/>
          <dgm:chPref val="0"/>
          <dgm:bulletEnabled val="1"/>
        </dgm:presLayoutVars>
      </dgm:prSet>
      <dgm:spPr/>
      <dgm:t>
        <a:bodyPr/>
        <a:lstStyle/>
        <a:p>
          <a:endParaRPr lang="en-US"/>
        </a:p>
      </dgm:t>
    </dgm:pt>
    <dgm:pt modelId="{E4963B56-C9F3-4329-878A-4552352A042A}" type="pres">
      <dgm:prSet presAssocID="{93942AB9-8C91-44C4-8C16-0E54200B29D2}" presName="tile2" presStyleLbl="node1" presStyleIdx="1" presStyleCnt="4"/>
      <dgm:spPr/>
      <dgm:t>
        <a:bodyPr/>
        <a:lstStyle/>
        <a:p>
          <a:endParaRPr lang="en-US"/>
        </a:p>
      </dgm:t>
    </dgm:pt>
    <dgm:pt modelId="{00B2E809-2F7A-4F37-A5D4-430B3437EE07}" type="pres">
      <dgm:prSet presAssocID="{93942AB9-8C91-44C4-8C16-0E54200B29D2}" presName="tile2text" presStyleLbl="node1" presStyleIdx="1" presStyleCnt="4">
        <dgm:presLayoutVars>
          <dgm:chMax val="0"/>
          <dgm:chPref val="0"/>
          <dgm:bulletEnabled val="1"/>
        </dgm:presLayoutVars>
      </dgm:prSet>
      <dgm:spPr/>
      <dgm:t>
        <a:bodyPr/>
        <a:lstStyle/>
        <a:p>
          <a:endParaRPr lang="en-US"/>
        </a:p>
      </dgm:t>
    </dgm:pt>
    <dgm:pt modelId="{5C3CFCB9-938D-4661-B259-CB43E683F2E9}" type="pres">
      <dgm:prSet presAssocID="{93942AB9-8C91-44C4-8C16-0E54200B29D2}" presName="tile3" presStyleLbl="node1" presStyleIdx="2" presStyleCnt="4" custLinFactNeighborX="-22500" custLinFactNeighborY="1250"/>
      <dgm:spPr/>
      <dgm:t>
        <a:bodyPr/>
        <a:lstStyle/>
        <a:p>
          <a:endParaRPr lang="en-US"/>
        </a:p>
      </dgm:t>
    </dgm:pt>
    <dgm:pt modelId="{B619C7B9-C2A6-4BC2-954E-C2B14824EB4A}" type="pres">
      <dgm:prSet presAssocID="{93942AB9-8C91-44C4-8C16-0E54200B29D2}" presName="tile3text" presStyleLbl="node1" presStyleIdx="2" presStyleCnt="4">
        <dgm:presLayoutVars>
          <dgm:chMax val="0"/>
          <dgm:chPref val="0"/>
          <dgm:bulletEnabled val="1"/>
        </dgm:presLayoutVars>
      </dgm:prSet>
      <dgm:spPr/>
      <dgm:t>
        <a:bodyPr/>
        <a:lstStyle/>
        <a:p>
          <a:endParaRPr lang="en-US"/>
        </a:p>
      </dgm:t>
    </dgm:pt>
    <dgm:pt modelId="{71AA0B56-2A84-4A66-BF85-71C9DB941C84}" type="pres">
      <dgm:prSet presAssocID="{93942AB9-8C91-44C4-8C16-0E54200B29D2}" presName="tile4" presStyleLbl="node1" presStyleIdx="3" presStyleCnt="4"/>
      <dgm:spPr/>
      <dgm:t>
        <a:bodyPr/>
        <a:lstStyle/>
        <a:p>
          <a:endParaRPr lang="en-US"/>
        </a:p>
      </dgm:t>
    </dgm:pt>
    <dgm:pt modelId="{6187C5AD-356C-4DD5-81DA-6B6CD2087816}" type="pres">
      <dgm:prSet presAssocID="{93942AB9-8C91-44C4-8C16-0E54200B29D2}" presName="tile4text" presStyleLbl="node1" presStyleIdx="3" presStyleCnt="4">
        <dgm:presLayoutVars>
          <dgm:chMax val="0"/>
          <dgm:chPref val="0"/>
          <dgm:bulletEnabled val="1"/>
        </dgm:presLayoutVars>
      </dgm:prSet>
      <dgm:spPr/>
      <dgm:t>
        <a:bodyPr/>
        <a:lstStyle/>
        <a:p>
          <a:endParaRPr lang="en-US"/>
        </a:p>
      </dgm:t>
    </dgm:pt>
    <dgm:pt modelId="{73E31CAB-9F75-40CF-9E2C-1129A577FF55}" type="pres">
      <dgm:prSet presAssocID="{93942AB9-8C91-44C4-8C16-0E54200B29D2}" presName="centerTile" presStyleLbl="fgShp" presStyleIdx="0" presStyleCnt="1" custScaleX="150000" custScaleY="135000">
        <dgm:presLayoutVars>
          <dgm:chMax val="0"/>
          <dgm:chPref val="0"/>
        </dgm:presLayoutVars>
      </dgm:prSet>
      <dgm:spPr/>
      <dgm:t>
        <a:bodyPr/>
        <a:lstStyle/>
        <a:p>
          <a:endParaRPr lang="en-US"/>
        </a:p>
      </dgm:t>
    </dgm:pt>
  </dgm:ptLst>
  <dgm:cxnLst>
    <dgm:cxn modelId="{D9514E20-EEF4-4996-AC86-C0F2FEE3BFB1}" type="presOf" srcId="{DD01145D-8A2C-4B49-A3E4-E042202C9687}" destId="{6187C5AD-356C-4DD5-81DA-6B6CD2087816}" srcOrd="1" destOrd="0" presId="urn:microsoft.com/office/officeart/2005/8/layout/matrix1"/>
    <dgm:cxn modelId="{6E5EDC09-FE7F-42D2-831B-7BEFC7407281}" type="presOf" srcId="{C5FD4079-CEC4-41CC-B771-8B46C1B3521B}" destId="{00B2E809-2F7A-4F37-A5D4-430B3437EE07}" srcOrd="1" destOrd="0" presId="urn:microsoft.com/office/officeart/2005/8/layout/matrix1"/>
    <dgm:cxn modelId="{51F5731B-CCCC-47A2-B971-9E9E9C26D84A}" srcId="{18504374-68AC-4A74-9BE5-8784523E4EFB}" destId="{C5FD4079-CEC4-41CC-B771-8B46C1B3521B}" srcOrd="1" destOrd="0" parTransId="{08B822E9-873E-46D9-9812-3521C4F653C0}" sibTransId="{36396A3F-5914-486F-8424-19C97FC6684D}"/>
    <dgm:cxn modelId="{ECF61A96-E090-4419-B876-089A5813AE55}" srcId="{93942AB9-8C91-44C4-8C16-0E54200B29D2}" destId="{18504374-68AC-4A74-9BE5-8784523E4EFB}" srcOrd="0" destOrd="0" parTransId="{0D46314A-B825-4677-AEE8-3A30D29FFD03}" sibTransId="{842BD7F8-F6A8-49D5-B334-0B5FCF60E83A}"/>
    <dgm:cxn modelId="{A5C72656-E9B7-44B7-B658-77E6D15B0724}" type="presOf" srcId="{18504374-68AC-4A74-9BE5-8784523E4EFB}" destId="{73E31CAB-9F75-40CF-9E2C-1129A577FF55}" srcOrd="0" destOrd="0" presId="urn:microsoft.com/office/officeart/2005/8/layout/matrix1"/>
    <dgm:cxn modelId="{E4E2641D-0F7B-419B-B60B-93ABFB197D14}" srcId="{18504374-68AC-4A74-9BE5-8784523E4EFB}" destId="{DD01145D-8A2C-4B49-A3E4-E042202C9687}" srcOrd="3" destOrd="0" parTransId="{C4F10DF7-7AC3-4144-A7F4-68702716398E}" sibTransId="{189CDA08-0DFE-4F25-A08F-491D257D1511}"/>
    <dgm:cxn modelId="{10EB2D70-D2F3-418D-AC4B-699A95703015}" type="presOf" srcId="{2C6E533F-D40B-433D-8E9A-E05B6E1E42E7}" destId="{43327880-81A4-40C9-AADF-A67C1DC2EA8E}" srcOrd="1" destOrd="0" presId="urn:microsoft.com/office/officeart/2005/8/layout/matrix1"/>
    <dgm:cxn modelId="{FBB85626-02BB-41A6-879A-B89E3CC3B453}" srcId="{18504374-68AC-4A74-9BE5-8784523E4EFB}" destId="{2C6E533F-D40B-433D-8E9A-E05B6E1E42E7}" srcOrd="0" destOrd="0" parTransId="{F421DF0B-BCA7-4C69-82DB-4ABD7B098004}" sibTransId="{18D8DAA4-E0F2-427C-BBAF-080EA78699DB}"/>
    <dgm:cxn modelId="{441D5677-C3CE-4DCF-A93E-3B384D5F0035}" type="presOf" srcId="{0F426C5E-8856-4B26-84C0-30A8DDBFB99E}" destId="{5C3CFCB9-938D-4661-B259-CB43E683F2E9}" srcOrd="0" destOrd="0" presId="urn:microsoft.com/office/officeart/2005/8/layout/matrix1"/>
    <dgm:cxn modelId="{2D666F66-B99E-42DC-B31A-FB8900905EAE}" srcId="{18504374-68AC-4A74-9BE5-8784523E4EFB}" destId="{0F426C5E-8856-4B26-84C0-30A8DDBFB99E}" srcOrd="2" destOrd="0" parTransId="{66DE096E-5E29-40A2-9623-2880B15FCCCF}" sibTransId="{4DC1A83F-C231-4E2C-9216-3C96ADBCD8A4}"/>
    <dgm:cxn modelId="{65427390-7865-412E-975C-8FA7A5A89366}" type="presOf" srcId="{2C6E533F-D40B-433D-8E9A-E05B6E1E42E7}" destId="{1A3ACC4B-1920-4180-A9B0-691225928736}" srcOrd="0" destOrd="0" presId="urn:microsoft.com/office/officeart/2005/8/layout/matrix1"/>
    <dgm:cxn modelId="{6B83CDD2-36E3-4996-AB9B-A4528D605964}" type="presOf" srcId="{C5FD4079-CEC4-41CC-B771-8B46C1B3521B}" destId="{E4963B56-C9F3-4329-878A-4552352A042A}" srcOrd="0" destOrd="0" presId="urn:microsoft.com/office/officeart/2005/8/layout/matrix1"/>
    <dgm:cxn modelId="{AD301CA9-6921-4B63-B44D-C8D7BE9CBFF3}" type="presOf" srcId="{DD01145D-8A2C-4B49-A3E4-E042202C9687}" destId="{71AA0B56-2A84-4A66-BF85-71C9DB941C84}" srcOrd="0" destOrd="0" presId="urn:microsoft.com/office/officeart/2005/8/layout/matrix1"/>
    <dgm:cxn modelId="{64C666CA-EE47-4C2F-A612-2B00355D1994}" type="presOf" srcId="{0F426C5E-8856-4B26-84C0-30A8DDBFB99E}" destId="{B619C7B9-C2A6-4BC2-954E-C2B14824EB4A}" srcOrd="1" destOrd="0" presId="urn:microsoft.com/office/officeart/2005/8/layout/matrix1"/>
    <dgm:cxn modelId="{C237A6FE-C5E1-49AF-92B0-FEE127256F6F}" type="presOf" srcId="{93942AB9-8C91-44C4-8C16-0E54200B29D2}" destId="{33B145C1-3B04-45DC-A700-04F394BB0599}" srcOrd="0" destOrd="0" presId="urn:microsoft.com/office/officeart/2005/8/layout/matrix1"/>
    <dgm:cxn modelId="{3F508613-444E-45CA-AF28-ABA438D85661}" type="presParOf" srcId="{33B145C1-3B04-45DC-A700-04F394BB0599}" destId="{FD7C803E-605D-4E9D-A396-7D034752F5EE}" srcOrd="0" destOrd="0" presId="urn:microsoft.com/office/officeart/2005/8/layout/matrix1"/>
    <dgm:cxn modelId="{AC4E79BD-8F40-42EB-9129-910745CACE39}" type="presParOf" srcId="{FD7C803E-605D-4E9D-A396-7D034752F5EE}" destId="{1A3ACC4B-1920-4180-A9B0-691225928736}" srcOrd="0" destOrd="0" presId="urn:microsoft.com/office/officeart/2005/8/layout/matrix1"/>
    <dgm:cxn modelId="{D09A015F-7BDF-4EFF-998C-5633C93ED61B}" type="presParOf" srcId="{FD7C803E-605D-4E9D-A396-7D034752F5EE}" destId="{43327880-81A4-40C9-AADF-A67C1DC2EA8E}" srcOrd="1" destOrd="0" presId="urn:microsoft.com/office/officeart/2005/8/layout/matrix1"/>
    <dgm:cxn modelId="{9675D6EF-7B28-4B64-AA1B-DDCB8CD8EDC0}" type="presParOf" srcId="{FD7C803E-605D-4E9D-A396-7D034752F5EE}" destId="{E4963B56-C9F3-4329-878A-4552352A042A}" srcOrd="2" destOrd="0" presId="urn:microsoft.com/office/officeart/2005/8/layout/matrix1"/>
    <dgm:cxn modelId="{8B1962B9-1A12-4DF5-BB60-AD15E0B29F9A}" type="presParOf" srcId="{FD7C803E-605D-4E9D-A396-7D034752F5EE}" destId="{00B2E809-2F7A-4F37-A5D4-430B3437EE07}" srcOrd="3" destOrd="0" presId="urn:microsoft.com/office/officeart/2005/8/layout/matrix1"/>
    <dgm:cxn modelId="{67412890-0153-4FC9-AFC1-C78A84B6113C}" type="presParOf" srcId="{FD7C803E-605D-4E9D-A396-7D034752F5EE}" destId="{5C3CFCB9-938D-4661-B259-CB43E683F2E9}" srcOrd="4" destOrd="0" presId="urn:microsoft.com/office/officeart/2005/8/layout/matrix1"/>
    <dgm:cxn modelId="{116B3193-0BCD-42F3-B67C-584A6854F6BD}" type="presParOf" srcId="{FD7C803E-605D-4E9D-A396-7D034752F5EE}" destId="{B619C7B9-C2A6-4BC2-954E-C2B14824EB4A}" srcOrd="5" destOrd="0" presId="urn:microsoft.com/office/officeart/2005/8/layout/matrix1"/>
    <dgm:cxn modelId="{02E8C7D4-0068-48A5-BB88-3CECD854A9F1}" type="presParOf" srcId="{FD7C803E-605D-4E9D-A396-7D034752F5EE}" destId="{71AA0B56-2A84-4A66-BF85-71C9DB941C84}" srcOrd="6" destOrd="0" presId="urn:microsoft.com/office/officeart/2005/8/layout/matrix1"/>
    <dgm:cxn modelId="{D372A348-FCE1-4EC8-8DAB-C9BD5DE9A994}" type="presParOf" srcId="{FD7C803E-605D-4E9D-A396-7D034752F5EE}" destId="{6187C5AD-356C-4DD5-81DA-6B6CD2087816}" srcOrd="7" destOrd="0" presId="urn:microsoft.com/office/officeart/2005/8/layout/matrix1"/>
    <dgm:cxn modelId="{2A2BBD59-034A-4BF2-9BFD-BA9508B20FB0}" type="presParOf" srcId="{33B145C1-3B04-45DC-A700-04F394BB0599}" destId="{73E31CAB-9F75-40CF-9E2C-1129A577FF55}" srcOrd="1" destOrd="0" presId="urn:microsoft.com/office/officeart/2005/8/layout/matrix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EBCE5E-C7E0-455D-A386-508A2572711D}" type="doc">
      <dgm:prSet loTypeId="urn:microsoft.com/office/officeart/2005/8/layout/orgChart1" loCatId="hierarchy" qsTypeId="urn:microsoft.com/office/officeart/2005/8/quickstyle/simple1" qsCatId="simple" csTypeId="urn:microsoft.com/office/officeart/2005/8/colors/accent3_1" csCatId="accent3" phldr="1"/>
      <dgm:spPr/>
      <dgm:t>
        <a:bodyPr/>
        <a:lstStyle/>
        <a:p>
          <a:endParaRPr lang="en-US"/>
        </a:p>
      </dgm:t>
    </dgm:pt>
    <dgm:pt modelId="{F521CFCF-5BBA-47DB-B88B-F92A085CAED5}">
      <dgm:prSet phldrT="[Text]"/>
      <dgm:spPr/>
      <dgm:t>
        <a:bodyPr/>
        <a:lstStyle/>
        <a:p>
          <a:r>
            <a:rPr lang="en-US" b="1" dirty="0" smtClean="0"/>
            <a:t>Reproduction  in Algae</a:t>
          </a:r>
          <a:endParaRPr lang="en-US" b="1" dirty="0"/>
        </a:p>
      </dgm:t>
    </dgm:pt>
    <dgm:pt modelId="{44C760E3-D77B-4EE1-A180-F47C1ADF709B}" type="parTrans" cxnId="{2C0FD2E8-0D02-412A-B2AA-6043F041664C}">
      <dgm:prSet/>
      <dgm:spPr/>
      <dgm:t>
        <a:bodyPr/>
        <a:lstStyle/>
        <a:p>
          <a:endParaRPr lang="en-US"/>
        </a:p>
      </dgm:t>
    </dgm:pt>
    <dgm:pt modelId="{D991C502-EEC8-4BAC-BF4E-48EA57581935}" type="sibTrans" cxnId="{2C0FD2E8-0D02-412A-B2AA-6043F041664C}">
      <dgm:prSet/>
      <dgm:spPr/>
      <dgm:t>
        <a:bodyPr/>
        <a:lstStyle/>
        <a:p>
          <a:endParaRPr lang="en-US"/>
        </a:p>
      </dgm:t>
    </dgm:pt>
    <dgm:pt modelId="{9615CC60-0D50-434E-A83A-EC7AAF189DD3}">
      <dgm:prSet phldrT="[Text]"/>
      <dgm:spPr/>
      <dgm:t>
        <a:bodyPr/>
        <a:lstStyle/>
        <a:p>
          <a:r>
            <a:rPr lang="en-US" dirty="0" smtClean="0"/>
            <a:t>Vegetative</a:t>
          </a:r>
          <a:endParaRPr lang="en-US" dirty="0"/>
        </a:p>
      </dgm:t>
    </dgm:pt>
    <dgm:pt modelId="{A851628A-68D0-4B91-9201-E1C464482693}" type="parTrans" cxnId="{D5B2A342-E390-4D12-8020-86821B83D118}">
      <dgm:prSet/>
      <dgm:spPr/>
      <dgm:t>
        <a:bodyPr/>
        <a:lstStyle/>
        <a:p>
          <a:endParaRPr lang="en-US"/>
        </a:p>
      </dgm:t>
    </dgm:pt>
    <dgm:pt modelId="{CCAD3BBE-4492-4802-9805-DFB195224F47}" type="sibTrans" cxnId="{D5B2A342-E390-4D12-8020-86821B83D118}">
      <dgm:prSet/>
      <dgm:spPr/>
      <dgm:t>
        <a:bodyPr/>
        <a:lstStyle/>
        <a:p>
          <a:endParaRPr lang="en-US"/>
        </a:p>
      </dgm:t>
    </dgm:pt>
    <dgm:pt modelId="{4BEADB88-987B-4FF0-81B1-7780EC1731DE}">
      <dgm:prSet phldrT="[Text]"/>
      <dgm:spPr/>
      <dgm:t>
        <a:bodyPr/>
        <a:lstStyle/>
        <a:p>
          <a:r>
            <a:rPr lang="en-US" dirty="0" smtClean="0"/>
            <a:t>Asexual</a:t>
          </a:r>
          <a:endParaRPr lang="en-US" dirty="0"/>
        </a:p>
      </dgm:t>
    </dgm:pt>
    <dgm:pt modelId="{C16633E5-F90B-456B-B9A9-6A37EA89E6BE}" type="parTrans" cxnId="{390F3E5F-F2F8-46B5-A047-1B94FE7E9D00}">
      <dgm:prSet/>
      <dgm:spPr/>
      <dgm:t>
        <a:bodyPr/>
        <a:lstStyle/>
        <a:p>
          <a:endParaRPr lang="en-US"/>
        </a:p>
      </dgm:t>
    </dgm:pt>
    <dgm:pt modelId="{33524E42-CA4B-4437-B26B-58731F04DCE8}" type="sibTrans" cxnId="{390F3E5F-F2F8-46B5-A047-1B94FE7E9D00}">
      <dgm:prSet/>
      <dgm:spPr/>
      <dgm:t>
        <a:bodyPr/>
        <a:lstStyle/>
        <a:p>
          <a:endParaRPr lang="en-US"/>
        </a:p>
      </dgm:t>
    </dgm:pt>
    <dgm:pt modelId="{98CEEB21-202F-4924-98E3-BCC8118CF904}">
      <dgm:prSet phldrT="[Text]"/>
      <dgm:spPr/>
      <dgm:t>
        <a:bodyPr/>
        <a:lstStyle/>
        <a:p>
          <a:r>
            <a:rPr lang="en-US" dirty="0" smtClean="0"/>
            <a:t>Sexual</a:t>
          </a:r>
          <a:endParaRPr lang="en-US" dirty="0"/>
        </a:p>
      </dgm:t>
    </dgm:pt>
    <dgm:pt modelId="{E2E083F2-8146-4989-B3A6-7BA714FA3A07}" type="parTrans" cxnId="{43E4A311-3B09-4119-9C67-E262538B72AD}">
      <dgm:prSet/>
      <dgm:spPr/>
      <dgm:t>
        <a:bodyPr/>
        <a:lstStyle/>
        <a:p>
          <a:endParaRPr lang="en-US"/>
        </a:p>
      </dgm:t>
    </dgm:pt>
    <dgm:pt modelId="{84063B7E-2ABC-4313-800D-B3D6FB3038C2}" type="sibTrans" cxnId="{43E4A311-3B09-4119-9C67-E262538B72AD}">
      <dgm:prSet/>
      <dgm:spPr/>
      <dgm:t>
        <a:bodyPr/>
        <a:lstStyle/>
        <a:p>
          <a:endParaRPr lang="en-US"/>
        </a:p>
      </dgm:t>
    </dgm:pt>
    <dgm:pt modelId="{E11D6747-B281-4B83-B88C-62993C627BBC}" type="pres">
      <dgm:prSet presAssocID="{21EBCE5E-C7E0-455D-A386-508A2572711D}" presName="hierChild1" presStyleCnt="0">
        <dgm:presLayoutVars>
          <dgm:orgChart val="1"/>
          <dgm:chPref val="1"/>
          <dgm:dir/>
          <dgm:animOne val="branch"/>
          <dgm:animLvl val="lvl"/>
          <dgm:resizeHandles/>
        </dgm:presLayoutVars>
      </dgm:prSet>
      <dgm:spPr/>
      <dgm:t>
        <a:bodyPr/>
        <a:lstStyle/>
        <a:p>
          <a:endParaRPr lang="en-IN"/>
        </a:p>
      </dgm:t>
    </dgm:pt>
    <dgm:pt modelId="{A27221DC-FFE1-4150-AEB7-90F5B4A90D9F}" type="pres">
      <dgm:prSet presAssocID="{F521CFCF-5BBA-47DB-B88B-F92A085CAED5}" presName="hierRoot1" presStyleCnt="0">
        <dgm:presLayoutVars>
          <dgm:hierBranch val="init"/>
        </dgm:presLayoutVars>
      </dgm:prSet>
      <dgm:spPr/>
    </dgm:pt>
    <dgm:pt modelId="{2A60728E-747C-4EC1-B68A-42D8CBBAC47E}" type="pres">
      <dgm:prSet presAssocID="{F521CFCF-5BBA-47DB-B88B-F92A085CAED5}" presName="rootComposite1" presStyleCnt="0"/>
      <dgm:spPr/>
    </dgm:pt>
    <dgm:pt modelId="{CE2A7C9C-BB83-4CF4-B1A4-37C10E4B22FF}" type="pres">
      <dgm:prSet presAssocID="{F521CFCF-5BBA-47DB-B88B-F92A085CAED5}" presName="rootText1" presStyleLbl="node0" presStyleIdx="0" presStyleCnt="1" custScaleX="162472">
        <dgm:presLayoutVars>
          <dgm:chPref val="3"/>
        </dgm:presLayoutVars>
      </dgm:prSet>
      <dgm:spPr/>
      <dgm:t>
        <a:bodyPr/>
        <a:lstStyle/>
        <a:p>
          <a:endParaRPr lang="en-IN"/>
        </a:p>
      </dgm:t>
    </dgm:pt>
    <dgm:pt modelId="{F212D72C-0B5E-4A12-9DCF-6A0D06330D33}" type="pres">
      <dgm:prSet presAssocID="{F521CFCF-5BBA-47DB-B88B-F92A085CAED5}" presName="rootConnector1" presStyleLbl="node1" presStyleIdx="0" presStyleCnt="0"/>
      <dgm:spPr/>
      <dgm:t>
        <a:bodyPr/>
        <a:lstStyle/>
        <a:p>
          <a:endParaRPr lang="en-IN"/>
        </a:p>
      </dgm:t>
    </dgm:pt>
    <dgm:pt modelId="{FEC6C98D-9FA9-4D4E-9DD4-C5A62AD2336F}" type="pres">
      <dgm:prSet presAssocID="{F521CFCF-5BBA-47DB-B88B-F92A085CAED5}" presName="hierChild2" presStyleCnt="0"/>
      <dgm:spPr/>
    </dgm:pt>
    <dgm:pt modelId="{43FFD261-C029-4AB2-80A2-495B0E536942}" type="pres">
      <dgm:prSet presAssocID="{A851628A-68D0-4B91-9201-E1C464482693}" presName="Name37" presStyleLbl="parChTrans1D2" presStyleIdx="0" presStyleCnt="3"/>
      <dgm:spPr/>
      <dgm:t>
        <a:bodyPr/>
        <a:lstStyle/>
        <a:p>
          <a:endParaRPr lang="en-IN"/>
        </a:p>
      </dgm:t>
    </dgm:pt>
    <dgm:pt modelId="{23BED7BE-66F8-4A1B-BB63-4C7A43F7C54D}" type="pres">
      <dgm:prSet presAssocID="{9615CC60-0D50-434E-A83A-EC7AAF189DD3}" presName="hierRoot2" presStyleCnt="0">
        <dgm:presLayoutVars>
          <dgm:hierBranch val="init"/>
        </dgm:presLayoutVars>
      </dgm:prSet>
      <dgm:spPr/>
    </dgm:pt>
    <dgm:pt modelId="{DF452450-91BF-401D-920E-D9507A8BA583}" type="pres">
      <dgm:prSet presAssocID="{9615CC60-0D50-434E-A83A-EC7AAF189DD3}" presName="rootComposite" presStyleCnt="0"/>
      <dgm:spPr/>
    </dgm:pt>
    <dgm:pt modelId="{33936F41-E7EB-4F3F-9F1F-1B82ACAECC07}" type="pres">
      <dgm:prSet presAssocID="{9615CC60-0D50-434E-A83A-EC7AAF189DD3}" presName="rootText" presStyleLbl="node2" presStyleIdx="0" presStyleCnt="3">
        <dgm:presLayoutVars>
          <dgm:chPref val="3"/>
        </dgm:presLayoutVars>
      </dgm:prSet>
      <dgm:spPr/>
      <dgm:t>
        <a:bodyPr/>
        <a:lstStyle/>
        <a:p>
          <a:endParaRPr lang="en-US"/>
        </a:p>
      </dgm:t>
    </dgm:pt>
    <dgm:pt modelId="{804B800B-B6CC-4928-B606-F53E486EAAB2}" type="pres">
      <dgm:prSet presAssocID="{9615CC60-0D50-434E-A83A-EC7AAF189DD3}" presName="rootConnector" presStyleLbl="node2" presStyleIdx="0" presStyleCnt="3"/>
      <dgm:spPr/>
      <dgm:t>
        <a:bodyPr/>
        <a:lstStyle/>
        <a:p>
          <a:endParaRPr lang="en-IN"/>
        </a:p>
      </dgm:t>
    </dgm:pt>
    <dgm:pt modelId="{5996E441-D930-4BEE-A4C4-2910560ED6C4}" type="pres">
      <dgm:prSet presAssocID="{9615CC60-0D50-434E-A83A-EC7AAF189DD3}" presName="hierChild4" presStyleCnt="0"/>
      <dgm:spPr/>
    </dgm:pt>
    <dgm:pt modelId="{D629D311-BE0A-4AC0-9D7D-F7E95AD69B96}" type="pres">
      <dgm:prSet presAssocID="{9615CC60-0D50-434E-A83A-EC7AAF189DD3}" presName="hierChild5" presStyleCnt="0"/>
      <dgm:spPr/>
    </dgm:pt>
    <dgm:pt modelId="{56412CEF-1415-41EF-9214-B2C9E52B484D}" type="pres">
      <dgm:prSet presAssocID="{C16633E5-F90B-456B-B9A9-6A37EA89E6BE}" presName="Name37" presStyleLbl="parChTrans1D2" presStyleIdx="1" presStyleCnt="3"/>
      <dgm:spPr/>
      <dgm:t>
        <a:bodyPr/>
        <a:lstStyle/>
        <a:p>
          <a:endParaRPr lang="en-IN"/>
        </a:p>
      </dgm:t>
    </dgm:pt>
    <dgm:pt modelId="{4233CBE4-24CA-4C53-99CA-0C12ECA228C2}" type="pres">
      <dgm:prSet presAssocID="{4BEADB88-987B-4FF0-81B1-7780EC1731DE}" presName="hierRoot2" presStyleCnt="0">
        <dgm:presLayoutVars>
          <dgm:hierBranch val="init"/>
        </dgm:presLayoutVars>
      </dgm:prSet>
      <dgm:spPr/>
    </dgm:pt>
    <dgm:pt modelId="{66C72A87-B664-45E9-A9D4-8B89FDC80727}" type="pres">
      <dgm:prSet presAssocID="{4BEADB88-987B-4FF0-81B1-7780EC1731DE}" presName="rootComposite" presStyleCnt="0"/>
      <dgm:spPr/>
    </dgm:pt>
    <dgm:pt modelId="{9624EAAE-28FA-49AA-847D-96A159F05955}" type="pres">
      <dgm:prSet presAssocID="{4BEADB88-987B-4FF0-81B1-7780EC1731DE}" presName="rootText" presStyleLbl="node2" presStyleIdx="1" presStyleCnt="3">
        <dgm:presLayoutVars>
          <dgm:chPref val="3"/>
        </dgm:presLayoutVars>
      </dgm:prSet>
      <dgm:spPr/>
      <dgm:t>
        <a:bodyPr/>
        <a:lstStyle/>
        <a:p>
          <a:endParaRPr lang="en-US"/>
        </a:p>
      </dgm:t>
    </dgm:pt>
    <dgm:pt modelId="{CD68C437-41A3-4675-A5F0-14122142085D}" type="pres">
      <dgm:prSet presAssocID="{4BEADB88-987B-4FF0-81B1-7780EC1731DE}" presName="rootConnector" presStyleLbl="node2" presStyleIdx="1" presStyleCnt="3"/>
      <dgm:spPr/>
      <dgm:t>
        <a:bodyPr/>
        <a:lstStyle/>
        <a:p>
          <a:endParaRPr lang="en-IN"/>
        </a:p>
      </dgm:t>
    </dgm:pt>
    <dgm:pt modelId="{61F2FE93-0E64-4B36-8938-58B651A2073A}" type="pres">
      <dgm:prSet presAssocID="{4BEADB88-987B-4FF0-81B1-7780EC1731DE}" presName="hierChild4" presStyleCnt="0"/>
      <dgm:spPr/>
    </dgm:pt>
    <dgm:pt modelId="{B4B9D13B-4A73-4BF2-A20A-140AEA306EC9}" type="pres">
      <dgm:prSet presAssocID="{4BEADB88-987B-4FF0-81B1-7780EC1731DE}" presName="hierChild5" presStyleCnt="0"/>
      <dgm:spPr/>
    </dgm:pt>
    <dgm:pt modelId="{7878BCEB-59D7-4E9B-A180-11407F691E9D}" type="pres">
      <dgm:prSet presAssocID="{E2E083F2-8146-4989-B3A6-7BA714FA3A07}" presName="Name37" presStyleLbl="parChTrans1D2" presStyleIdx="2" presStyleCnt="3"/>
      <dgm:spPr/>
      <dgm:t>
        <a:bodyPr/>
        <a:lstStyle/>
        <a:p>
          <a:endParaRPr lang="en-IN"/>
        </a:p>
      </dgm:t>
    </dgm:pt>
    <dgm:pt modelId="{0C631393-3AAE-46A6-9BAC-84DC13673A45}" type="pres">
      <dgm:prSet presAssocID="{98CEEB21-202F-4924-98E3-BCC8118CF904}" presName="hierRoot2" presStyleCnt="0">
        <dgm:presLayoutVars>
          <dgm:hierBranch val="init"/>
        </dgm:presLayoutVars>
      </dgm:prSet>
      <dgm:spPr/>
    </dgm:pt>
    <dgm:pt modelId="{EF00BA69-71F1-438B-A80F-8D553A34A1FB}" type="pres">
      <dgm:prSet presAssocID="{98CEEB21-202F-4924-98E3-BCC8118CF904}" presName="rootComposite" presStyleCnt="0"/>
      <dgm:spPr/>
    </dgm:pt>
    <dgm:pt modelId="{8FA58CE4-755A-480A-BB00-AD21CBED6880}" type="pres">
      <dgm:prSet presAssocID="{98CEEB21-202F-4924-98E3-BCC8118CF904}" presName="rootText" presStyleLbl="node2" presStyleIdx="2" presStyleCnt="3">
        <dgm:presLayoutVars>
          <dgm:chPref val="3"/>
        </dgm:presLayoutVars>
      </dgm:prSet>
      <dgm:spPr/>
      <dgm:t>
        <a:bodyPr/>
        <a:lstStyle/>
        <a:p>
          <a:endParaRPr lang="en-US"/>
        </a:p>
      </dgm:t>
    </dgm:pt>
    <dgm:pt modelId="{AC717D82-4BB1-4CB8-950A-5567B2DEFF04}" type="pres">
      <dgm:prSet presAssocID="{98CEEB21-202F-4924-98E3-BCC8118CF904}" presName="rootConnector" presStyleLbl="node2" presStyleIdx="2" presStyleCnt="3"/>
      <dgm:spPr/>
      <dgm:t>
        <a:bodyPr/>
        <a:lstStyle/>
        <a:p>
          <a:endParaRPr lang="en-IN"/>
        </a:p>
      </dgm:t>
    </dgm:pt>
    <dgm:pt modelId="{1A9DFE7C-3460-4624-A5E4-99D7846F9350}" type="pres">
      <dgm:prSet presAssocID="{98CEEB21-202F-4924-98E3-BCC8118CF904}" presName="hierChild4" presStyleCnt="0"/>
      <dgm:spPr/>
    </dgm:pt>
    <dgm:pt modelId="{690A79AC-C8F8-4D3D-B48D-3CCBE85F0D4E}" type="pres">
      <dgm:prSet presAssocID="{98CEEB21-202F-4924-98E3-BCC8118CF904}" presName="hierChild5" presStyleCnt="0"/>
      <dgm:spPr/>
    </dgm:pt>
    <dgm:pt modelId="{A94B99E1-EF39-4804-9612-0697A8819589}" type="pres">
      <dgm:prSet presAssocID="{F521CFCF-5BBA-47DB-B88B-F92A085CAED5}" presName="hierChild3" presStyleCnt="0"/>
      <dgm:spPr/>
    </dgm:pt>
  </dgm:ptLst>
  <dgm:cxnLst>
    <dgm:cxn modelId="{43E4A311-3B09-4119-9C67-E262538B72AD}" srcId="{F521CFCF-5BBA-47DB-B88B-F92A085CAED5}" destId="{98CEEB21-202F-4924-98E3-BCC8118CF904}" srcOrd="2" destOrd="0" parTransId="{E2E083F2-8146-4989-B3A6-7BA714FA3A07}" sibTransId="{84063B7E-2ABC-4313-800D-B3D6FB3038C2}"/>
    <dgm:cxn modelId="{FF73C6B3-88E2-424B-802C-09D03C314248}" type="presOf" srcId="{9615CC60-0D50-434E-A83A-EC7AAF189DD3}" destId="{33936F41-E7EB-4F3F-9F1F-1B82ACAECC07}" srcOrd="0" destOrd="0" presId="urn:microsoft.com/office/officeart/2005/8/layout/orgChart1"/>
    <dgm:cxn modelId="{504064E3-B639-44BB-8DC3-EA8260E44ABA}" type="presOf" srcId="{E2E083F2-8146-4989-B3A6-7BA714FA3A07}" destId="{7878BCEB-59D7-4E9B-A180-11407F691E9D}" srcOrd="0" destOrd="0" presId="urn:microsoft.com/office/officeart/2005/8/layout/orgChart1"/>
    <dgm:cxn modelId="{390F3E5F-F2F8-46B5-A047-1B94FE7E9D00}" srcId="{F521CFCF-5BBA-47DB-B88B-F92A085CAED5}" destId="{4BEADB88-987B-4FF0-81B1-7780EC1731DE}" srcOrd="1" destOrd="0" parTransId="{C16633E5-F90B-456B-B9A9-6A37EA89E6BE}" sibTransId="{33524E42-CA4B-4437-B26B-58731F04DCE8}"/>
    <dgm:cxn modelId="{D2318DD6-321A-4D89-892A-3FE83A2FCAC2}" type="presOf" srcId="{4BEADB88-987B-4FF0-81B1-7780EC1731DE}" destId="{9624EAAE-28FA-49AA-847D-96A159F05955}" srcOrd="0" destOrd="0" presId="urn:microsoft.com/office/officeart/2005/8/layout/orgChart1"/>
    <dgm:cxn modelId="{8A6FB3BC-88C3-4183-B5FD-21D915C5FFC0}" type="presOf" srcId="{98CEEB21-202F-4924-98E3-BCC8118CF904}" destId="{AC717D82-4BB1-4CB8-950A-5567B2DEFF04}" srcOrd="1" destOrd="0" presId="urn:microsoft.com/office/officeart/2005/8/layout/orgChart1"/>
    <dgm:cxn modelId="{833D3F9E-52FA-4387-B868-7F1B1F5FDAFE}" type="presOf" srcId="{9615CC60-0D50-434E-A83A-EC7AAF189DD3}" destId="{804B800B-B6CC-4928-B606-F53E486EAAB2}" srcOrd="1" destOrd="0" presId="urn:microsoft.com/office/officeart/2005/8/layout/orgChart1"/>
    <dgm:cxn modelId="{1FE5B8F0-F965-4B60-8E17-9F2EFF17CE27}" type="presOf" srcId="{A851628A-68D0-4B91-9201-E1C464482693}" destId="{43FFD261-C029-4AB2-80A2-495B0E536942}" srcOrd="0" destOrd="0" presId="urn:microsoft.com/office/officeart/2005/8/layout/orgChart1"/>
    <dgm:cxn modelId="{2BC90B55-EADB-4639-9462-A4C7BB3DE68A}" type="presOf" srcId="{F521CFCF-5BBA-47DB-B88B-F92A085CAED5}" destId="{CE2A7C9C-BB83-4CF4-B1A4-37C10E4B22FF}" srcOrd="0" destOrd="0" presId="urn:microsoft.com/office/officeart/2005/8/layout/orgChart1"/>
    <dgm:cxn modelId="{D5B2A342-E390-4D12-8020-86821B83D118}" srcId="{F521CFCF-5BBA-47DB-B88B-F92A085CAED5}" destId="{9615CC60-0D50-434E-A83A-EC7AAF189DD3}" srcOrd="0" destOrd="0" parTransId="{A851628A-68D0-4B91-9201-E1C464482693}" sibTransId="{CCAD3BBE-4492-4802-9805-DFB195224F47}"/>
    <dgm:cxn modelId="{4690EC31-965B-42AA-A3EB-9A1A94A2F529}" type="presOf" srcId="{C16633E5-F90B-456B-B9A9-6A37EA89E6BE}" destId="{56412CEF-1415-41EF-9214-B2C9E52B484D}" srcOrd="0" destOrd="0" presId="urn:microsoft.com/office/officeart/2005/8/layout/orgChart1"/>
    <dgm:cxn modelId="{E6C640C0-9721-4267-8C06-F44E17C0E23D}" type="presOf" srcId="{4BEADB88-987B-4FF0-81B1-7780EC1731DE}" destId="{CD68C437-41A3-4675-A5F0-14122142085D}" srcOrd="1" destOrd="0" presId="urn:microsoft.com/office/officeart/2005/8/layout/orgChart1"/>
    <dgm:cxn modelId="{179C2E38-93E0-49E2-944C-9B11AAD589E6}" type="presOf" srcId="{F521CFCF-5BBA-47DB-B88B-F92A085CAED5}" destId="{F212D72C-0B5E-4A12-9DCF-6A0D06330D33}" srcOrd="1" destOrd="0" presId="urn:microsoft.com/office/officeart/2005/8/layout/orgChart1"/>
    <dgm:cxn modelId="{7F820519-E225-4DA6-AD26-8B71568FF972}" type="presOf" srcId="{21EBCE5E-C7E0-455D-A386-508A2572711D}" destId="{E11D6747-B281-4B83-B88C-62993C627BBC}" srcOrd="0" destOrd="0" presId="urn:microsoft.com/office/officeart/2005/8/layout/orgChart1"/>
    <dgm:cxn modelId="{C2A3783F-28DD-4514-9EC2-D345FEDB32C0}" type="presOf" srcId="{98CEEB21-202F-4924-98E3-BCC8118CF904}" destId="{8FA58CE4-755A-480A-BB00-AD21CBED6880}" srcOrd="0" destOrd="0" presId="urn:microsoft.com/office/officeart/2005/8/layout/orgChart1"/>
    <dgm:cxn modelId="{2C0FD2E8-0D02-412A-B2AA-6043F041664C}" srcId="{21EBCE5E-C7E0-455D-A386-508A2572711D}" destId="{F521CFCF-5BBA-47DB-B88B-F92A085CAED5}" srcOrd="0" destOrd="0" parTransId="{44C760E3-D77B-4EE1-A180-F47C1ADF709B}" sibTransId="{D991C502-EEC8-4BAC-BF4E-48EA57581935}"/>
    <dgm:cxn modelId="{40192D9A-2292-49BA-9468-910E0B2AAA99}" type="presParOf" srcId="{E11D6747-B281-4B83-B88C-62993C627BBC}" destId="{A27221DC-FFE1-4150-AEB7-90F5B4A90D9F}" srcOrd="0" destOrd="0" presId="urn:microsoft.com/office/officeart/2005/8/layout/orgChart1"/>
    <dgm:cxn modelId="{35462C3E-F259-46DE-8458-B53ADF017102}" type="presParOf" srcId="{A27221DC-FFE1-4150-AEB7-90F5B4A90D9F}" destId="{2A60728E-747C-4EC1-B68A-42D8CBBAC47E}" srcOrd="0" destOrd="0" presId="urn:microsoft.com/office/officeart/2005/8/layout/orgChart1"/>
    <dgm:cxn modelId="{3B70999A-0D45-4F93-9139-BCE8A7EEEE4E}" type="presParOf" srcId="{2A60728E-747C-4EC1-B68A-42D8CBBAC47E}" destId="{CE2A7C9C-BB83-4CF4-B1A4-37C10E4B22FF}" srcOrd="0" destOrd="0" presId="urn:microsoft.com/office/officeart/2005/8/layout/orgChart1"/>
    <dgm:cxn modelId="{17DB43B0-0FFE-4E6E-A3AC-434B83A94138}" type="presParOf" srcId="{2A60728E-747C-4EC1-B68A-42D8CBBAC47E}" destId="{F212D72C-0B5E-4A12-9DCF-6A0D06330D33}" srcOrd="1" destOrd="0" presId="urn:microsoft.com/office/officeart/2005/8/layout/orgChart1"/>
    <dgm:cxn modelId="{426E3F3E-A7DA-4156-BE78-06AEAB7EC3C5}" type="presParOf" srcId="{A27221DC-FFE1-4150-AEB7-90F5B4A90D9F}" destId="{FEC6C98D-9FA9-4D4E-9DD4-C5A62AD2336F}" srcOrd="1" destOrd="0" presId="urn:microsoft.com/office/officeart/2005/8/layout/orgChart1"/>
    <dgm:cxn modelId="{A129B4F0-2E19-44B7-8828-85EAF9100C9E}" type="presParOf" srcId="{FEC6C98D-9FA9-4D4E-9DD4-C5A62AD2336F}" destId="{43FFD261-C029-4AB2-80A2-495B0E536942}" srcOrd="0" destOrd="0" presId="urn:microsoft.com/office/officeart/2005/8/layout/orgChart1"/>
    <dgm:cxn modelId="{6AA0138C-95A7-4792-8FC3-BF63CC88293A}" type="presParOf" srcId="{FEC6C98D-9FA9-4D4E-9DD4-C5A62AD2336F}" destId="{23BED7BE-66F8-4A1B-BB63-4C7A43F7C54D}" srcOrd="1" destOrd="0" presId="urn:microsoft.com/office/officeart/2005/8/layout/orgChart1"/>
    <dgm:cxn modelId="{180A6E8A-0B43-457A-B0FF-0C0A89963C8F}" type="presParOf" srcId="{23BED7BE-66F8-4A1B-BB63-4C7A43F7C54D}" destId="{DF452450-91BF-401D-920E-D9507A8BA583}" srcOrd="0" destOrd="0" presId="urn:microsoft.com/office/officeart/2005/8/layout/orgChart1"/>
    <dgm:cxn modelId="{07DD7900-3BFB-4BF1-ABE7-09BB0C5625C5}" type="presParOf" srcId="{DF452450-91BF-401D-920E-D9507A8BA583}" destId="{33936F41-E7EB-4F3F-9F1F-1B82ACAECC07}" srcOrd="0" destOrd="0" presId="urn:microsoft.com/office/officeart/2005/8/layout/orgChart1"/>
    <dgm:cxn modelId="{77F3FE99-9BB9-43D7-8E0D-90787EC93B0F}" type="presParOf" srcId="{DF452450-91BF-401D-920E-D9507A8BA583}" destId="{804B800B-B6CC-4928-B606-F53E486EAAB2}" srcOrd="1" destOrd="0" presId="urn:microsoft.com/office/officeart/2005/8/layout/orgChart1"/>
    <dgm:cxn modelId="{6F5DF221-171E-47DA-AF1B-C39C762CA611}" type="presParOf" srcId="{23BED7BE-66F8-4A1B-BB63-4C7A43F7C54D}" destId="{5996E441-D930-4BEE-A4C4-2910560ED6C4}" srcOrd="1" destOrd="0" presId="urn:microsoft.com/office/officeart/2005/8/layout/orgChart1"/>
    <dgm:cxn modelId="{7F60EE71-1F5A-4744-B2B3-F2B562A19DFB}" type="presParOf" srcId="{23BED7BE-66F8-4A1B-BB63-4C7A43F7C54D}" destId="{D629D311-BE0A-4AC0-9D7D-F7E95AD69B96}" srcOrd="2" destOrd="0" presId="urn:microsoft.com/office/officeart/2005/8/layout/orgChart1"/>
    <dgm:cxn modelId="{8915F752-A679-423A-A8AF-6A66F0C14473}" type="presParOf" srcId="{FEC6C98D-9FA9-4D4E-9DD4-C5A62AD2336F}" destId="{56412CEF-1415-41EF-9214-B2C9E52B484D}" srcOrd="2" destOrd="0" presId="urn:microsoft.com/office/officeart/2005/8/layout/orgChart1"/>
    <dgm:cxn modelId="{62D5C4B1-FDD2-4C42-9B93-05A70111AAA6}" type="presParOf" srcId="{FEC6C98D-9FA9-4D4E-9DD4-C5A62AD2336F}" destId="{4233CBE4-24CA-4C53-99CA-0C12ECA228C2}" srcOrd="3" destOrd="0" presId="urn:microsoft.com/office/officeart/2005/8/layout/orgChart1"/>
    <dgm:cxn modelId="{0D9DDB38-ACBC-4C27-9D06-387A72E657C5}" type="presParOf" srcId="{4233CBE4-24CA-4C53-99CA-0C12ECA228C2}" destId="{66C72A87-B664-45E9-A9D4-8B89FDC80727}" srcOrd="0" destOrd="0" presId="urn:microsoft.com/office/officeart/2005/8/layout/orgChart1"/>
    <dgm:cxn modelId="{C8C019AE-4C87-4069-924F-47534098AADA}" type="presParOf" srcId="{66C72A87-B664-45E9-A9D4-8B89FDC80727}" destId="{9624EAAE-28FA-49AA-847D-96A159F05955}" srcOrd="0" destOrd="0" presId="urn:microsoft.com/office/officeart/2005/8/layout/orgChart1"/>
    <dgm:cxn modelId="{EEA5C899-9372-41B1-948F-FD1D1F8E69AC}" type="presParOf" srcId="{66C72A87-B664-45E9-A9D4-8B89FDC80727}" destId="{CD68C437-41A3-4675-A5F0-14122142085D}" srcOrd="1" destOrd="0" presId="urn:microsoft.com/office/officeart/2005/8/layout/orgChart1"/>
    <dgm:cxn modelId="{DEBDDC05-2716-4394-B55F-4B5B01C0C017}" type="presParOf" srcId="{4233CBE4-24CA-4C53-99CA-0C12ECA228C2}" destId="{61F2FE93-0E64-4B36-8938-58B651A2073A}" srcOrd="1" destOrd="0" presId="urn:microsoft.com/office/officeart/2005/8/layout/orgChart1"/>
    <dgm:cxn modelId="{FEE1E7BC-CC86-4A31-9094-1356C8EC03B5}" type="presParOf" srcId="{4233CBE4-24CA-4C53-99CA-0C12ECA228C2}" destId="{B4B9D13B-4A73-4BF2-A20A-140AEA306EC9}" srcOrd="2" destOrd="0" presId="urn:microsoft.com/office/officeart/2005/8/layout/orgChart1"/>
    <dgm:cxn modelId="{DF5C27B3-FDC7-488C-86BD-769A0CDA8DFC}" type="presParOf" srcId="{FEC6C98D-9FA9-4D4E-9DD4-C5A62AD2336F}" destId="{7878BCEB-59D7-4E9B-A180-11407F691E9D}" srcOrd="4" destOrd="0" presId="urn:microsoft.com/office/officeart/2005/8/layout/orgChart1"/>
    <dgm:cxn modelId="{8FA984D7-DB51-49D1-A094-4E34E6C74B2C}" type="presParOf" srcId="{FEC6C98D-9FA9-4D4E-9DD4-C5A62AD2336F}" destId="{0C631393-3AAE-46A6-9BAC-84DC13673A45}" srcOrd="5" destOrd="0" presId="urn:microsoft.com/office/officeart/2005/8/layout/orgChart1"/>
    <dgm:cxn modelId="{29EC0760-5054-47F5-8A03-2591AEE975F6}" type="presParOf" srcId="{0C631393-3AAE-46A6-9BAC-84DC13673A45}" destId="{EF00BA69-71F1-438B-A80F-8D553A34A1FB}" srcOrd="0" destOrd="0" presId="urn:microsoft.com/office/officeart/2005/8/layout/orgChart1"/>
    <dgm:cxn modelId="{EC8BE0E8-43F7-4A16-B263-054890395572}" type="presParOf" srcId="{EF00BA69-71F1-438B-A80F-8D553A34A1FB}" destId="{8FA58CE4-755A-480A-BB00-AD21CBED6880}" srcOrd="0" destOrd="0" presId="urn:microsoft.com/office/officeart/2005/8/layout/orgChart1"/>
    <dgm:cxn modelId="{1645B3E2-1DF7-4BAF-ABF8-F9C1C1E6D644}" type="presParOf" srcId="{EF00BA69-71F1-438B-A80F-8D553A34A1FB}" destId="{AC717D82-4BB1-4CB8-950A-5567B2DEFF04}" srcOrd="1" destOrd="0" presId="urn:microsoft.com/office/officeart/2005/8/layout/orgChart1"/>
    <dgm:cxn modelId="{70500429-F442-4152-979D-7D8F4BD785F5}" type="presParOf" srcId="{0C631393-3AAE-46A6-9BAC-84DC13673A45}" destId="{1A9DFE7C-3460-4624-A5E4-99D7846F9350}" srcOrd="1" destOrd="0" presId="urn:microsoft.com/office/officeart/2005/8/layout/orgChart1"/>
    <dgm:cxn modelId="{515A1E2F-31D2-43D0-88F6-ED4BAA8A0AEA}" type="presParOf" srcId="{0C631393-3AAE-46A6-9BAC-84DC13673A45}" destId="{690A79AC-C8F8-4D3D-B48D-3CCBE85F0D4E}" srcOrd="2" destOrd="0" presId="urn:microsoft.com/office/officeart/2005/8/layout/orgChart1"/>
    <dgm:cxn modelId="{5FDE6094-E8BD-4E84-8220-7D9B8C19C57E}" type="presParOf" srcId="{A27221DC-FFE1-4150-AEB7-90F5B4A90D9F}" destId="{A94B99E1-EF39-4804-9612-0697A8819589}" srcOrd="2" destOrd="0" presId="urn:microsoft.com/office/officeart/2005/8/layout/orgChar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783C4C-04BC-4015-85CC-D802131F2744}" type="doc">
      <dgm:prSet loTypeId="urn:microsoft.com/office/officeart/2005/8/layout/hierarchy3" loCatId="hierarchy" qsTypeId="urn:microsoft.com/office/officeart/2005/8/quickstyle/simple3" qsCatId="simple" csTypeId="urn:microsoft.com/office/officeart/2005/8/colors/accent1_2" csCatId="accent1" phldr="1"/>
      <dgm:spPr/>
      <dgm:t>
        <a:bodyPr/>
        <a:lstStyle/>
        <a:p>
          <a:endParaRPr lang="en-US"/>
        </a:p>
      </dgm:t>
    </dgm:pt>
    <dgm:pt modelId="{689B5C1A-3400-476A-9A5F-8BD0FFE85F0B}">
      <dgm:prSet phldrT="[Text]"/>
      <dgm:spPr/>
      <dgm:t>
        <a:body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USEFULNESS OF ALGAE</a:t>
          </a:r>
          <a:endParaRPr lang="en-US" dirty="0"/>
        </a:p>
      </dgm:t>
    </dgm:pt>
    <dgm:pt modelId="{75FFDBDB-5C2A-4E8F-AC5E-9499079C8514}" type="parTrans" cxnId="{77BD4A43-E41C-4BEE-8F1F-E734F61584A2}">
      <dgm:prSet/>
      <dgm:spPr/>
      <dgm:t>
        <a:bodyPr/>
        <a:lstStyle/>
        <a:p>
          <a:endParaRPr lang="en-US"/>
        </a:p>
      </dgm:t>
    </dgm:pt>
    <dgm:pt modelId="{E4A3BBC8-52EE-4DFD-902E-3375A21D23D4}" type="sibTrans" cxnId="{77BD4A43-E41C-4BEE-8F1F-E734F61584A2}">
      <dgm:prSet/>
      <dgm:spPr/>
      <dgm:t>
        <a:bodyPr/>
        <a:lstStyle/>
        <a:p>
          <a:endParaRPr lang="en-US"/>
        </a:p>
      </dgm:t>
    </dgm:pt>
    <dgm:pt modelId="{742B48C2-F7D6-47D7-9B1D-C3194493D655}">
      <dgm:prSet phldrT="[Text]"/>
      <dgm:spPr/>
      <dgm:t>
        <a:bodyPr/>
        <a:lstStyle/>
        <a:p>
          <a:pPr algn="l"/>
          <a:r>
            <a:rPr lang="en-IN" b="1" dirty="0" smtClean="0"/>
            <a:t>Source of food</a:t>
          </a:r>
          <a:endParaRPr lang="en-US" b="1" dirty="0"/>
        </a:p>
      </dgm:t>
    </dgm:pt>
    <dgm:pt modelId="{7774FC32-FF8C-4C0C-9B2A-1CCB3FB3F2FC}" type="parTrans" cxnId="{B9E6F240-9993-4D62-882D-978236F878E3}">
      <dgm:prSet/>
      <dgm:spPr/>
      <dgm:t>
        <a:bodyPr/>
        <a:lstStyle/>
        <a:p>
          <a:endParaRPr lang="en-US"/>
        </a:p>
      </dgm:t>
    </dgm:pt>
    <dgm:pt modelId="{85338012-D1BE-4C39-906B-AF2E96837C13}" type="sibTrans" cxnId="{B9E6F240-9993-4D62-882D-978236F878E3}">
      <dgm:prSet/>
      <dgm:spPr/>
      <dgm:t>
        <a:bodyPr/>
        <a:lstStyle/>
        <a:p>
          <a:endParaRPr lang="en-US"/>
        </a:p>
      </dgm:t>
    </dgm:pt>
    <dgm:pt modelId="{D398C4D5-30FC-412D-ABDE-B301AE96CBF8}">
      <dgm:prSet phldrT="[Text]"/>
      <dgm:spPr/>
      <dgm:t>
        <a:bodyPr/>
        <a:lstStyle/>
        <a:p>
          <a:pPr algn="l"/>
          <a:r>
            <a:rPr lang="en-IN" b="1" dirty="0" smtClean="0"/>
            <a:t>Used as </a:t>
          </a:r>
          <a:r>
            <a:rPr lang="en-IN" b="1" dirty="0" err="1" smtClean="0"/>
            <a:t>biofertilizer</a:t>
          </a:r>
          <a:endParaRPr lang="en-US" b="1" dirty="0"/>
        </a:p>
      </dgm:t>
    </dgm:pt>
    <dgm:pt modelId="{D8F16633-35CD-4333-82DA-7E15087D3E18}" type="parTrans" cxnId="{BE69EC9A-CEEE-45D2-A436-A02E2BE2E97A}">
      <dgm:prSet/>
      <dgm:spPr/>
      <dgm:t>
        <a:bodyPr/>
        <a:lstStyle/>
        <a:p>
          <a:endParaRPr lang="en-US"/>
        </a:p>
      </dgm:t>
    </dgm:pt>
    <dgm:pt modelId="{44E97025-D49F-453C-B036-C789BED30D36}" type="sibTrans" cxnId="{BE69EC9A-CEEE-45D2-A436-A02E2BE2E97A}">
      <dgm:prSet/>
      <dgm:spPr/>
      <dgm:t>
        <a:bodyPr/>
        <a:lstStyle/>
        <a:p>
          <a:endParaRPr lang="en-US"/>
        </a:p>
      </dgm:t>
    </dgm:pt>
    <dgm:pt modelId="{476C7049-FB1B-4B99-8879-CAD81288DD23}">
      <dgm:prSet phldrT="[Text]"/>
      <dgm:spPr/>
      <dgm:t>
        <a:bodyPr/>
        <a:lstStyle/>
        <a:p>
          <a:pPr algn="l"/>
          <a:r>
            <a:rPr lang="en-IN" b="1" dirty="0" smtClean="0"/>
            <a:t>Commercial uses Agar</a:t>
          </a:r>
          <a:endParaRPr lang="en-US" b="1" dirty="0"/>
        </a:p>
      </dgm:t>
    </dgm:pt>
    <dgm:pt modelId="{4DB85693-776A-4E0D-ADB4-D03B35BD7E4A}" type="parTrans" cxnId="{95874270-AFE3-43D6-ADCD-E58AA84F209E}">
      <dgm:prSet/>
      <dgm:spPr/>
      <dgm:t>
        <a:bodyPr/>
        <a:lstStyle/>
        <a:p>
          <a:endParaRPr lang="en-US"/>
        </a:p>
      </dgm:t>
    </dgm:pt>
    <dgm:pt modelId="{AEA16B3E-5270-4558-8C43-5A24586C920C}" type="sibTrans" cxnId="{95874270-AFE3-43D6-ADCD-E58AA84F209E}">
      <dgm:prSet/>
      <dgm:spPr/>
      <dgm:t>
        <a:bodyPr/>
        <a:lstStyle/>
        <a:p>
          <a:endParaRPr lang="en-US"/>
        </a:p>
      </dgm:t>
    </dgm:pt>
    <dgm:pt modelId="{D6BBECE0-6D8D-4256-9A59-828FD974F7BF}">
      <dgm:prSet phldrT="[Text]"/>
      <dgm:spPr/>
      <dgm:t>
        <a:bodyPr/>
        <a:lstStyle/>
        <a:p>
          <a:pPr algn="l"/>
          <a:r>
            <a:rPr lang="en-IN" b="1" dirty="0" smtClean="0"/>
            <a:t>Sewage treatment </a:t>
          </a:r>
          <a:endParaRPr lang="en-US" b="1" dirty="0"/>
        </a:p>
      </dgm:t>
    </dgm:pt>
    <dgm:pt modelId="{7F83E119-070B-4D50-B48F-1A5C41EEE047}" type="parTrans" cxnId="{7FB3E4F5-B50A-4569-9850-AD518E0CF60F}">
      <dgm:prSet/>
      <dgm:spPr/>
      <dgm:t>
        <a:bodyPr/>
        <a:lstStyle/>
        <a:p>
          <a:endParaRPr lang="en-US"/>
        </a:p>
      </dgm:t>
    </dgm:pt>
    <dgm:pt modelId="{EEF44C6A-525A-4AA0-A00D-0023C422F424}" type="sibTrans" cxnId="{7FB3E4F5-B50A-4569-9850-AD518E0CF60F}">
      <dgm:prSet/>
      <dgm:spPr/>
      <dgm:t>
        <a:bodyPr/>
        <a:lstStyle/>
        <a:p>
          <a:endParaRPr lang="en-US"/>
        </a:p>
      </dgm:t>
    </dgm:pt>
    <dgm:pt modelId="{B451270D-DA1C-44D7-9BEC-B9858BAE4245}">
      <dgm:prSet phldrT="[Text]"/>
      <dgm:spPr/>
      <dgm:t>
        <a:bodyPr/>
        <a:lstStyle/>
        <a:p>
          <a:pPr algn="l"/>
          <a:r>
            <a:rPr lang="en-IN" b="1" dirty="0" smtClean="0"/>
            <a:t>Alternative to chemical dyes and colouring agents</a:t>
          </a:r>
          <a:endParaRPr lang="en-US" b="1" dirty="0"/>
        </a:p>
      </dgm:t>
    </dgm:pt>
    <dgm:pt modelId="{FE1C68E6-BE77-489A-ACA7-A0FC0F23E0F7}" type="parTrans" cxnId="{66843D90-FE1D-4552-B57A-A9B9DB9A2B32}">
      <dgm:prSet/>
      <dgm:spPr/>
      <dgm:t>
        <a:bodyPr/>
        <a:lstStyle/>
        <a:p>
          <a:endParaRPr lang="en-US"/>
        </a:p>
      </dgm:t>
    </dgm:pt>
    <dgm:pt modelId="{BD785CE6-8BDB-48F6-828F-3C5671A233ED}" type="sibTrans" cxnId="{66843D90-FE1D-4552-B57A-A9B9DB9A2B32}">
      <dgm:prSet/>
      <dgm:spPr/>
      <dgm:t>
        <a:bodyPr/>
        <a:lstStyle/>
        <a:p>
          <a:endParaRPr lang="en-US"/>
        </a:p>
      </dgm:t>
    </dgm:pt>
    <dgm:pt modelId="{04B65BC0-8A1F-4791-8F6B-57FFAF5DA1CC}" type="pres">
      <dgm:prSet presAssocID="{69783C4C-04BC-4015-85CC-D802131F2744}" presName="diagram" presStyleCnt="0">
        <dgm:presLayoutVars>
          <dgm:chPref val="1"/>
          <dgm:dir/>
          <dgm:animOne val="branch"/>
          <dgm:animLvl val="lvl"/>
          <dgm:resizeHandles/>
        </dgm:presLayoutVars>
      </dgm:prSet>
      <dgm:spPr/>
      <dgm:t>
        <a:bodyPr/>
        <a:lstStyle/>
        <a:p>
          <a:endParaRPr lang="en-IN"/>
        </a:p>
      </dgm:t>
    </dgm:pt>
    <dgm:pt modelId="{DAA6DDA1-5322-49FF-AF07-240FCEA261CA}" type="pres">
      <dgm:prSet presAssocID="{689B5C1A-3400-476A-9A5F-8BD0FFE85F0B}" presName="root" presStyleCnt="0"/>
      <dgm:spPr/>
    </dgm:pt>
    <dgm:pt modelId="{B89A3E12-6982-4B00-8C7E-D7318EF471AD}" type="pres">
      <dgm:prSet presAssocID="{689B5C1A-3400-476A-9A5F-8BD0FFE85F0B}" presName="rootComposite" presStyleCnt="0"/>
      <dgm:spPr/>
    </dgm:pt>
    <dgm:pt modelId="{726C41B2-5F83-4FF3-ADE8-F075C0794D87}" type="pres">
      <dgm:prSet presAssocID="{689B5C1A-3400-476A-9A5F-8BD0FFE85F0B}" presName="rootText" presStyleLbl="node1" presStyleIdx="0" presStyleCnt="1" custScaleX="306069"/>
      <dgm:spPr/>
      <dgm:t>
        <a:bodyPr/>
        <a:lstStyle/>
        <a:p>
          <a:endParaRPr lang="en-US"/>
        </a:p>
      </dgm:t>
    </dgm:pt>
    <dgm:pt modelId="{A2F9570C-A6D3-4C52-B6F4-2E863E805446}" type="pres">
      <dgm:prSet presAssocID="{689B5C1A-3400-476A-9A5F-8BD0FFE85F0B}" presName="rootConnector" presStyleLbl="node1" presStyleIdx="0" presStyleCnt="1"/>
      <dgm:spPr/>
      <dgm:t>
        <a:bodyPr/>
        <a:lstStyle/>
        <a:p>
          <a:endParaRPr lang="en-IN"/>
        </a:p>
      </dgm:t>
    </dgm:pt>
    <dgm:pt modelId="{06F60D0A-BAE7-4FFA-8E7D-A9E9C17AE9C2}" type="pres">
      <dgm:prSet presAssocID="{689B5C1A-3400-476A-9A5F-8BD0FFE85F0B}" presName="childShape" presStyleCnt="0"/>
      <dgm:spPr/>
    </dgm:pt>
    <dgm:pt modelId="{6EC729FB-7D17-49F0-B68F-98A4742CED47}" type="pres">
      <dgm:prSet presAssocID="{7774FC32-FF8C-4C0C-9B2A-1CCB3FB3F2FC}" presName="Name13" presStyleLbl="parChTrans1D2" presStyleIdx="0" presStyleCnt="5"/>
      <dgm:spPr/>
      <dgm:t>
        <a:bodyPr/>
        <a:lstStyle/>
        <a:p>
          <a:endParaRPr lang="en-IN"/>
        </a:p>
      </dgm:t>
    </dgm:pt>
    <dgm:pt modelId="{779AEFB1-E659-4DDE-8977-7DB629F76647}" type="pres">
      <dgm:prSet presAssocID="{742B48C2-F7D6-47D7-9B1D-C3194493D655}" presName="childText" presStyleLbl="bgAcc1" presStyleIdx="0" presStyleCnt="5" custScaleX="294495">
        <dgm:presLayoutVars>
          <dgm:bulletEnabled val="1"/>
        </dgm:presLayoutVars>
      </dgm:prSet>
      <dgm:spPr/>
      <dgm:t>
        <a:bodyPr/>
        <a:lstStyle/>
        <a:p>
          <a:endParaRPr lang="en-US"/>
        </a:p>
      </dgm:t>
    </dgm:pt>
    <dgm:pt modelId="{B0490E13-9758-4ACD-A778-7912B6E946B4}" type="pres">
      <dgm:prSet presAssocID="{D8F16633-35CD-4333-82DA-7E15087D3E18}" presName="Name13" presStyleLbl="parChTrans1D2" presStyleIdx="1" presStyleCnt="5"/>
      <dgm:spPr/>
      <dgm:t>
        <a:bodyPr/>
        <a:lstStyle/>
        <a:p>
          <a:endParaRPr lang="en-IN"/>
        </a:p>
      </dgm:t>
    </dgm:pt>
    <dgm:pt modelId="{51EFB839-D16C-4DA7-9B94-FCAAA4F5DC41}" type="pres">
      <dgm:prSet presAssocID="{D398C4D5-30FC-412D-ABDE-B301AE96CBF8}" presName="childText" presStyleLbl="bgAcc1" presStyleIdx="1" presStyleCnt="5" custScaleX="285656">
        <dgm:presLayoutVars>
          <dgm:bulletEnabled val="1"/>
        </dgm:presLayoutVars>
      </dgm:prSet>
      <dgm:spPr/>
      <dgm:t>
        <a:bodyPr/>
        <a:lstStyle/>
        <a:p>
          <a:endParaRPr lang="en-US"/>
        </a:p>
      </dgm:t>
    </dgm:pt>
    <dgm:pt modelId="{BA5DEEDB-9E79-4723-904B-F43214A8526F}" type="pres">
      <dgm:prSet presAssocID="{7F83E119-070B-4D50-B48F-1A5C41EEE047}" presName="Name13" presStyleLbl="parChTrans1D2" presStyleIdx="2" presStyleCnt="5"/>
      <dgm:spPr/>
      <dgm:t>
        <a:bodyPr/>
        <a:lstStyle/>
        <a:p>
          <a:endParaRPr lang="en-IN"/>
        </a:p>
      </dgm:t>
    </dgm:pt>
    <dgm:pt modelId="{6961E9CF-5F3E-44CF-8651-84B34B727CA2}" type="pres">
      <dgm:prSet presAssocID="{D6BBECE0-6D8D-4256-9A59-828FD974F7BF}" presName="childText" presStyleLbl="bgAcc1" presStyleIdx="2" presStyleCnt="5" custScaleX="284392">
        <dgm:presLayoutVars>
          <dgm:bulletEnabled val="1"/>
        </dgm:presLayoutVars>
      </dgm:prSet>
      <dgm:spPr/>
      <dgm:t>
        <a:bodyPr/>
        <a:lstStyle/>
        <a:p>
          <a:endParaRPr lang="en-US"/>
        </a:p>
      </dgm:t>
    </dgm:pt>
    <dgm:pt modelId="{A1EB8D84-33C9-4B06-B5B0-8333E1F42ABC}" type="pres">
      <dgm:prSet presAssocID="{FE1C68E6-BE77-489A-ACA7-A0FC0F23E0F7}" presName="Name13" presStyleLbl="parChTrans1D2" presStyleIdx="3" presStyleCnt="5"/>
      <dgm:spPr/>
      <dgm:t>
        <a:bodyPr/>
        <a:lstStyle/>
        <a:p>
          <a:endParaRPr lang="en-IN"/>
        </a:p>
      </dgm:t>
    </dgm:pt>
    <dgm:pt modelId="{E0DC7731-EA38-4C4C-8B8B-D21B6C45E870}" type="pres">
      <dgm:prSet presAssocID="{B451270D-DA1C-44D7-9BEC-B9858BAE4245}" presName="childText" presStyleLbl="bgAcc1" presStyleIdx="3" presStyleCnt="5" custScaleX="285556" custScaleY="147213">
        <dgm:presLayoutVars>
          <dgm:bulletEnabled val="1"/>
        </dgm:presLayoutVars>
      </dgm:prSet>
      <dgm:spPr/>
      <dgm:t>
        <a:bodyPr/>
        <a:lstStyle/>
        <a:p>
          <a:endParaRPr lang="en-US"/>
        </a:p>
      </dgm:t>
    </dgm:pt>
    <dgm:pt modelId="{CAF46635-D4D3-4E10-839D-CEE1382E42F3}" type="pres">
      <dgm:prSet presAssocID="{4DB85693-776A-4E0D-ADB4-D03B35BD7E4A}" presName="Name13" presStyleLbl="parChTrans1D2" presStyleIdx="4" presStyleCnt="5"/>
      <dgm:spPr/>
      <dgm:t>
        <a:bodyPr/>
        <a:lstStyle/>
        <a:p>
          <a:endParaRPr lang="en-IN"/>
        </a:p>
      </dgm:t>
    </dgm:pt>
    <dgm:pt modelId="{8DB6CBCD-B2E9-40E2-A0F7-1210284C4FB5}" type="pres">
      <dgm:prSet presAssocID="{476C7049-FB1B-4B99-8879-CAD81288DD23}" presName="childText" presStyleLbl="bgAcc1" presStyleIdx="4" presStyleCnt="5" custScaleX="284389">
        <dgm:presLayoutVars>
          <dgm:bulletEnabled val="1"/>
        </dgm:presLayoutVars>
      </dgm:prSet>
      <dgm:spPr/>
      <dgm:t>
        <a:bodyPr/>
        <a:lstStyle/>
        <a:p>
          <a:endParaRPr lang="en-US"/>
        </a:p>
      </dgm:t>
    </dgm:pt>
  </dgm:ptLst>
  <dgm:cxnLst>
    <dgm:cxn modelId="{77BD4A43-E41C-4BEE-8F1F-E734F61584A2}" srcId="{69783C4C-04BC-4015-85CC-D802131F2744}" destId="{689B5C1A-3400-476A-9A5F-8BD0FFE85F0B}" srcOrd="0" destOrd="0" parTransId="{75FFDBDB-5C2A-4E8F-AC5E-9499079C8514}" sibTransId="{E4A3BBC8-52EE-4DFD-902E-3375A21D23D4}"/>
    <dgm:cxn modelId="{60C99154-7E26-4F9C-8DE2-23C9A8EA1272}" type="presOf" srcId="{7774FC32-FF8C-4C0C-9B2A-1CCB3FB3F2FC}" destId="{6EC729FB-7D17-49F0-B68F-98A4742CED47}" srcOrd="0" destOrd="0" presId="urn:microsoft.com/office/officeart/2005/8/layout/hierarchy3"/>
    <dgm:cxn modelId="{66843D90-FE1D-4552-B57A-A9B9DB9A2B32}" srcId="{689B5C1A-3400-476A-9A5F-8BD0FFE85F0B}" destId="{B451270D-DA1C-44D7-9BEC-B9858BAE4245}" srcOrd="3" destOrd="0" parTransId="{FE1C68E6-BE77-489A-ACA7-A0FC0F23E0F7}" sibTransId="{BD785CE6-8BDB-48F6-828F-3C5671A233ED}"/>
    <dgm:cxn modelId="{E8613462-B103-4A9E-BDD3-91A54E46A435}" type="presOf" srcId="{FE1C68E6-BE77-489A-ACA7-A0FC0F23E0F7}" destId="{A1EB8D84-33C9-4B06-B5B0-8333E1F42ABC}" srcOrd="0" destOrd="0" presId="urn:microsoft.com/office/officeart/2005/8/layout/hierarchy3"/>
    <dgm:cxn modelId="{D440FFD5-14A5-49FF-9C01-3B49841F56E5}" type="presOf" srcId="{69783C4C-04BC-4015-85CC-D802131F2744}" destId="{04B65BC0-8A1F-4791-8F6B-57FFAF5DA1CC}" srcOrd="0" destOrd="0" presId="urn:microsoft.com/office/officeart/2005/8/layout/hierarchy3"/>
    <dgm:cxn modelId="{95874270-AFE3-43D6-ADCD-E58AA84F209E}" srcId="{689B5C1A-3400-476A-9A5F-8BD0FFE85F0B}" destId="{476C7049-FB1B-4B99-8879-CAD81288DD23}" srcOrd="4" destOrd="0" parTransId="{4DB85693-776A-4E0D-ADB4-D03B35BD7E4A}" sibTransId="{AEA16B3E-5270-4558-8C43-5A24586C920C}"/>
    <dgm:cxn modelId="{4E69244F-CD4A-42E1-80A9-7B688381F600}" type="presOf" srcId="{D398C4D5-30FC-412D-ABDE-B301AE96CBF8}" destId="{51EFB839-D16C-4DA7-9B94-FCAAA4F5DC41}" srcOrd="0" destOrd="0" presId="urn:microsoft.com/office/officeart/2005/8/layout/hierarchy3"/>
    <dgm:cxn modelId="{554F4EB3-7493-48FF-BE2B-C463142134C5}" type="presOf" srcId="{D8F16633-35CD-4333-82DA-7E15087D3E18}" destId="{B0490E13-9758-4ACD-A778-7912B6E946B4}" srcOrd="0" destOrd="0" presId="urn:microsoft.com/office/officeart/2005/8/layout/hierarchy3"/>
    <dgm:cxn modelId="{6C50FFF1-F9CB-4BF5-B375-EBC8EB6149F6}" type="presOf" srcId="{7F83E119-070B-4D50-B48F-1A5C41EEE047}" destId="{BA5DEEDB-9E79-4723-904B-F43214A8526F}" srcOrd="0" destOrd="0" presId="urn:microsoft.com/office/officeart/2005/8/layout/hierarchy3"/>
    <dgm:cxn modelId="{7296ADEF-2DEA-4C12-8492-31ADDB5BD595}" type="presOf" srcId="{B451270D-DA1C-44D7-9BEC-B9858BAE4245}" destId="{E0DC7731-EA38-4C4C-8B8B-D21B6C45E870}" srcOrd="0" destOrd="0" presId="urn:microsoft.com/office/officeart/2005/8/layout/hierarchy3"/>
    <dgm:cxn modelId="{98370B5D-AA6A-4CEA-8969-6944025F6F0F}" type="presOf" srcId="{476C7049-FB1B-4B99-8879-CAD81288DD23}" destId="{8DB6CBCD-B2E9-40E2-A0F7-1210284C4FB5}" srcOrd="0" destOrd="0" presId="urn:microsoft.com/office/officeart/2005/8/layout/hierarchy3"/>
    <dgm:cxn modelId="{98B7FA4B-FCC9-4C97-91BA-1663E305D33E}" type="presOf" srcId="{4DB85693-776A-4E0D-ADB4-D03B35BD7E4A}" destId="{CAF46635-D4D3-4E10-839D-CEE1382E42F3}" srcOrd="0" destOrd="0" presId="urn:microsoft.com/office/officeart/2005/8/layout/hierarchy3"/>
    <dgm:cxn modelId="{BE69EC9A-CEEE-45D2-A436-A02E2BE2E97A}" srcId="{689B5C1A-3400-476A-9A5F-8BD0FFE85F0B}" destId="{D398C4D5-30FC-412D-ABDE-B301AE96CBF8}" srcOrd="1" destOrd="0" parTransId="{D8F16633-35CD-4333-82DA-7E15087D3E18}" sibTransId="{44E97025-D49F-453C-B036-C789BED30D36}"/>
    <dgm:cxn modelId="{4AC3CFC1-D525-4386-854B-256CC39B1890}" type="presOf" srcId="{742B48C2-F7D6-47D7-9B1D-C3194493D655}" destId="{779AEFB1-E659-4DDE-8977-7DB629F76647}" srcOrd="0" destOrd="0" presId="urn:microsoft.com/office/officeart/2005/8/layout/hierarchy3"/>
    <dgm:cxn modelId="{7FB3E4F5-B50A-4569-9850-AD518E0CF60F}" srcId="{689B5C1A-3400-476A-9A5F-8BD0FFE85F0B}" destId="{D6BBECE0-6D8D-4256-9A59-828FD974F7BF}" srcOrd="2" destOrd="0" parTransId="{7F83E119-070B-4D50-B48F-1A5C41EEE047}" sibTransId="{EEF44C6A-525A-4AA0-A00D-0023C422F424}"/>
    <dgm:cxn modelId="{B9E6F240-9993-4D62-882D-978236F878E3}" srcId="{689B5C1A-3400-476A-9A5F-8BD0FFE85F0B}" destId="{742B48C2-F7D6-47D7-9B1D-C3194493D655}" srcOrd="0" destOrd="0" parTransId="{7774FC32-FF8C-4C0C-9B2A-1CCB3FB3F2FC}" sibTransId="{85338012-D1BE-4C39-906B-AF2E96837C13}"/>
    <dgm:cxn modelId="{14E69263-6CBC-4A8D-84F6-67BB56438C67}" type="presOf" srcId="{D6BBECE0-6D8D-4256-9A59-828FD974F7BF}" destId="{6961E9CF-5F3E-44CF-8651-84B34B727CA2}" srcOrd="0" destOrd="0" presId="urn:microsoft.com/office/officeart/2005/8/layout/hierarchy3"/>
    <dgm:cxn modelId="{869491AF-D82D-4F01-BA82-1C42906F291C}" type="presOf" srcId="{689B5C1A-3400-476A-9A5F-8BD0FFE85F0B}" destId="{A2F9570C-A6D3-4C52-B6F4-2E863E805446}" srcOrd="1" destOrd="0" presId="urn:microsoft.com/office/officeart/2005/8/layout/hierarchy3"/>
    <dgm:cxn modelId="{7119B330-3C8C-42C3-A97E-B70FB7CDA9C8}" type="presOf" srcId="{689B5C1A-3400-476A-9A5F-8BD0FFE85F0B}" destId="{726C41B2-5F83-4FF3-ADE8-F075C0794D87}" srcOrd="0" destOrd="0" presId="urn:microsoft.com/office/officeart/2005/8/layout/hierarchy3"/>
    <dgm:cxn modelId="{ABE23B91-CF3C-4EA6-A29F-A73F2C4E212B}" type="presParOf" srcId="{04B65BC0-8A1F-4791-8F6B-57FFAF5DA1CC}" destId="{DAA6DDA1-5322-49FF-AF07-240FCEA261CA}" srcOrd="0" destOrd="0" presId="urn:microsoft.com/office/officeart/2005/8/layout/hierarchy3"/>
    <dgm:cxn modelId="{039DA51F-55A9-4048-B1D6-BAB4FF14088E}" type="presParOf" srcId="{DAA6DDA1-5322-49FF-AF07-240FCEA261CA}" destId="{B89A3E12-6982-4B00-8C7E-D7318EF471AD}" srcOrd="0" destOrd="0" presId="urn:microsoft.com/office/officeart/2005/8/layout/hierarchy3"/>
    <dgm:cxn modelId="{3854274A-6264-4A56-A278-1D817C1AC38D}" type="presParOf" srcId="{B89A3E12-6982-4B00-8C7E-D7318EF471AD}" destId="{726C41B2-5F83-4FF3-ADE8-F075C0794D87}" srcOrd="0" destOrd="0" presId="urn:microsoft.com/office/officeart/2005/8/layout/hierarchy3"/>
    <dgm:cxn modelId="{D72C1B0A-5A2F-489E-95C3-451496F7DEB3}" type="presParOf" srcId="{B89A3E12-6982-4B00-8C7E-D7318EF471AD}" destId="{A2F9570C-A6D3-4C52-B6F4-2E863E805446}" srcOrd="1" destOrd="0" presId="urn:microsoft.com/office/officeart/2005/8/layout/hierarchy3"/>
    <dgm:cxn modelId="{E6E5F3E8-745A-4932-962C-2425039709F5}" type="presParOf" srcId="{DAA6DDA1-5322-49FF-AF07-240FCEA261CA}" destId="{06F60D0A-BAE7-4FFA-8E7D-A9E9C17AE9C2}" srcOrd="1" destOrd="0" presId="urn:microsoft.com/office/officeart/2005/8/layout/hierarchy3"/>
    <dgm:cxn modelId="{59557D08-EBEE-4BDA-A9C4-BAFA5D55D039}" type="presParOf" srcId="{06F60D0A-BAE7-4FFA-8E7D-A9E9C17AE9C2}" destId="{6EC729FB-7D17-49F0-B68F-98A4742CED47}" srcOrd="0" destOrd="0" presId="urn:microsoft.com/office/officeart/2005/8/layout/hierarchy3"/>
    <dgm:cxn modelId="{B94B9E9F-91D0-4F50-9B12-08926BA36243}" type="presParOf" srcId="{06F60D0A-BAE7-4FFA-8E7D-A9E9C17AE9C2}" destId="{779AEFB1-E659-4DDE-8977-7DB629F76647}" srcOrd="1" destOrd="0" presId="urn:microsoft.com/office/officeart/2005/8/layout/hierarchy3"/>
    <dgm:cxn modelId="{CE0B26FB-ED34-41E9-966A-ED9A487E7E1D}" type="presParOf" srcId="{06F60D0A-BAE7-4FFA-8E7D-A9E9C17AE9C2}" destId="{B0490E13-9758-4ACD-A778-7912B6E946B4}" srcOrd="2" destOrd="0" presId="urn:microsoft.com/office/officeart/2005/8/layout/hierarchy3"/>
    <dgm:cxn modelId="{6F628D4B-5022-4B4C-92C9-847DC09ADB5D}" type="presParOf" srcId="{06F60D0A-BAE7-4FFA-8E7D-A9E9C17AE9C2}" destId="{51EFB839-D16C-4DA7-9B94-FCAAA4F5DC41}" srcOrd="3" destOrd="0" presId="urn:microsoft.com/office/officeart/2005/8/layout/hierarchy3"/>
    <dgm:cxn modelId="{0912578C-742A-409F-91A0-29FFDE20B8A3}" type="presParOf" srcId="{06F60D0A-BAE7-4FFA-8E7D-A9E9C17AE9C2}" destId="{BA5DEEDB-9E79-4723-904B-F43214A8526F}" srcOrd="4" destOrd="0" presId="urn:microsoft.com/office/officeart/2005/8/layout/hierarchy3"/>
    <dgm:cxn modelId="{95CCFF3F-E161-4B5D-BA71-FF4C3B000FF2}" type="presParOf" srcId="{06F60D0A-BAE7-4FFA-8E7D-A9E9C17AE9C2}" destId="{6961E9CF-5F3E-44CF-8651-84B34B727CA2}" srcOrd="5" destOrd="0" presId="urn:microsoft.com/office/officeart/2005/8/layout/hierarchy3"/>
    <dgm:cxn modelId="{8600AD58-1DBB-45AE-A8BB-A2239ECEE27A}" type="presParOf" srcId="{06F60D0A-BAE7-4FFA-8E7D-A9E9C17AE9C2}" destId="{A1EB8D84-33C9-4B06-B5B0-8333E1F42ABC}" srcOrd="6" destOrd="0" presId="urn:microsoft.com/office/officeart/2005/8/layout/hierarchy3"/>
    <dgm:cxn modelId="{C8F0A2BF-ABA0-44AD-8E8C-4AF712E9D57C}" type="presParOf" srcId="{06F60D0A-BAE7-4FFA-8E7D-A9E9C17AE9C2}" destId="{E0DC7731-EA38-4C4C-8B8B-D21B6C45E870}" srcOrd="7" destOrd="0" presId="urn:microsoft.com/office/officeart/2005/8/layout/hierarchy3"/>
    <dgm:cxn modelId="{90927C1B-AF8F-4CC6-869B-B42360B33310}" type="presParOf" srcId="{06F60D0A-BAE7-4FFA-8E7D-A9E9C17AE9C2}" destId="{CAF46635-D4D3-4E10-839D-CEE1382E42F3}" srcOrd="8" destOrd="0" presId="urn:microsoft.com/office/officeart/2005/8/layout/hierarchy3"/>
    <dgm:cxn modelId="{0CD3405C-0D7E-44C2-9B3A-B094D58D11F0}" type="presParOf" srcId="{06F60D0A-BAE7-4FFA-8E7D-A9E9C17AE9C2}" destId="{8DB6CBCD-B2E9-40E2-A0F7-1210284C4FB5}" srcOrd="9" destOrd="0" presId="urn:microsoft.com/office/officeart/2005/8/layout/hierarchy3"/>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F4CF8F-E71A-4A32-970D-B7DBB0625CAD}" type="doc">
      <dgm:prSet loTypeId="urn:microsoft.com/office/officeart/2005/8/layout/hierarchy2" loCatId="hierarchy" qsTypeId="urn:microsoft.com/office/officeart/2005/8/quickstyle/simple1" qsCatId="simple" csTypeId="urn:microsoft.com/office/officeart/2005/8/colors/accent3_1" csCatId="accent3" phldr="1"/>
      <dgm:spPr/>
      <dgm:t>
        <a:bodyPr/>
        <a:lstStyle/>
        <a:p>
          <a:endParaRPr lang="en-US"/>
        </a:p>
      </dgm:t>
    </dgm:pt>
    <dgm:pt modelId="{7ECD49E3-9B4F-436B-BC77-AADC43F36786}">
      <dgm:prSet phldrT="[Text]"/>
      <dgm:spPr>
        <a:solidFill>
          <a:srgbClr val="92D050"/>
        </a:solidFill>
      </dgm:spPr>
      <dgm:t>
        <a:bodyPr/>
        <a:lstStyle/>
        <a:p>
          <a:r>
            <a:rPr lang="en-US" b="1" dirty="0" smtClean="0">
              <a:solidFill>
                <a:schemeClr val="tx1"/>
              </a:solidFill>
            </a:rPr>
            <a:t>Classification of Algae</a:t>
          </a:r>
          <a:endParaRPr lang="en-US" b="1" dirty="0">
            <a:solidFill>
              <a:schemeClr val="tx1"/>
            </a:solidFill>
          </a:endParaRPr>
        </a:p>
      </dgm:t>
    </dgm:pt>
    <dgm:pt modelId="{7D9FD432-A1F0-4910-A227-770A4B0CA43A}" type="parTrans" cxnId="{C5DE2633-4030-486B-AD0B-CE86754D8725}">
      <dgm:prSet/>
      <dgm:spPr/>
      <dgm:t>
        <a:bodyPr/>
        <a:lstStyle/>
        <a:p>
          <a:endParaRPr lang="en-US"/>
        </a:p>
      </dgm:t>
    </dgm:pt>
    <dgm:pt modelId="{772332DB-9147-4CFA-BC2A-3BAF578EC5EA}" type="sibTrans" cxnId="{C5DE2633-4030-486B-AD0B-CE86754D8725}">
      <dgm:prSet/>
      <dgm:spPr/>
      <dgm:t>
        <a:bodyPr/>
        <a:lstStyle/>
        <a:p>
          <a:endParaRPr lang="en-US"/>
        </a:p>
      </dgm:t>
    </dgm:pt>
    <dgm:pt modelId="{64826812-01D9-4CD8-A69F-5AE584C33957}">
      <dgm:prSet phldrT="[Text]"/>
      <dgm:spPr>
        <a:solidFill>
          <a:schemeClr val="bg1"/>
        </a:solidFill>
      </dgm:spPr>
      <dgm:t>
        <a:bodyPr/>
        <a:lstStyle/>
        <a:p>
          <a:r>
            <a:rPr lang="en-US" b="1" dirty="0" smtClean="0">
              <a:solidFill>
                <a:schemeClr val="tx1"/>
              </a:solidFill>
            </a:rPr>
            <a:t>Chlorophyceae (Green Algae)</a:t>
          </a:r>
          <a:endParaRPr lang="en-US" b="1" dirty="0">
            <a:solidFill>
              <a:schemeClr val="tx1"/>
            </a:solidFill>
          </a:endParaRPr>
        </a:p>
      </dgm:t>
    </dgm:pt>
    <dgm:pt modelId="{D075DD13-0241-4FDA-BA16-936E4492AA5B}" type="parTrans" cxnId="{061EE17C-ACE3-46AC-856D-939BB957A4DD}">
      <dgm:prSet/>
      <dgm:spPr/>
      <dgm:t>
        <a:bodyPr/>
        <a:lstStyle/>
        <a:p>
          <a:endParaRPr lang="en-US"/>
        </a:p>
      </dgm:t>
    </dgm:pt>
    <dgm:pt modelId="{05A6E92F-D87E-4212-81A1-9478DE8A2274}" type="sibTrans" cxnId="{061EE17C-ACE3-46AC-856D-939BB957A4DD}">
      <dgm:prSet/>
      <dgm:spPr/>
      <dgm:t>
        <a:bodyPr/>
        <a:lstStyle/>
        <a:p>
          <a:endParaRPr lang="en-US"/>
        </a:p>
      </dgm:t>
    </dgm:pt>
    <dgm:pt modelId="{BE61C2FF-B401-44E0-A0E9-D8674C4F8CAA}">
      <dgm:prSet phldrT="[Text]"/>
      <dgm:spPr>
        <a:solidFill>
          <a:schemeClr val="bg1"/>
        </a:solidFill>
      </dgm:spPr>
      <dgm:t>
        <a:bodyPr/>
        <a:lstStyle/>
        <a:p>
          <a:r>
            <a:rPr lang="en-US" b="1" dirty="0" smtClean="0">
              <a:solidFill>
                <a:schemeClr val="tx1"/>
              </a:solidFill>
            </a:rPr>
            <a:t>Phaeophyceae (Brown Algae)</a:t>
          </a:r>
          <a:endParaRPr lang="en-US" b="1" dirty="0">
            <a:solidFill>
              <a:schemeClr val="tx1"/>
            </a:solidFill>
          </a:endParaRPr>
        </a:p>
      </dgm:t>
    </dgm:pt>
    <dgm:pt modelId="{B4AD92D7-0869-4C73-9C68-C034D4919F7D}" type="parTrans" cxnId="{2882E057-A53C-422C-A9CC-98BC3BFA5D82}">
      <dgm:prSet/>
      <dgm:spPr/>
      <dgm:t>
        <a:bodyPr/>
        <a:lstStyle/>
        <a:p>
          <a:endParaRPr lang="en-US"/>
        </a:p>
      </dgm:t>
    </dgm:pt>
    <dgm:pt modelId="{8A032C79-C1E2-4DEC-9164-576A182E1FD2}" type="sibTrans" cxnId="{2882E057-A53C-422C-A9CC-98BC3BFA5D82}">
      <dgm:prSet/>
      <dgm:spPr/>
      <dgm:t>
        <a:bodyPr/>
        <a:lstStyle/>
        <a:p>
          <a:endParaRPr lang="en-US"/>
        </a:p>
      </dgm:t>
    </dgm:pt>
    <dgm:pt modelId="{E9EA7F64-B923-4C0F-B1F0-6605B39F21F5}">
      <dgm:prSet phldrT="[Text]"/>
      <dgm:spPr>
        <a:solidFill>
          <a:schemeClr val="bg1"/>
        </a:solidFill>
      </dgm:spPr>
      <dgm:t>
        <a:bodyPr/>
        <a:lstStyle/>
        <a:p>
          <a:r>
            <a:rPr lang="en-US" b="1" dirty="0" smtClean="0">
              <a:solidFill>
                <a:schemeClr val="tx1"/>
              </a:solidFill>
            </a:rPr>
            <a:t>Rhodophyceae (Red Algae)</a:t>
          </a:r>
          <a:endParaRPr lang="en-US" b="1" dirty="0">
            <a:solidFill>
              <a:schemeClr val="tx1"/>
            </a:solidFill>
          </a:endParaRPr>
        </a:p>
      </dgm:t>
    </dgm:pt>
    <dgm:pt modelId="{A280F64F-1335-4D2D-99F6-D51100B8E3B0}" type="parTrans" cxnId="{C73859D5-D8CA-455D-A4DA-6E98247AA091}">
      <dgm:prSet/>
      <dgm:spPr/>
      <dgm:t>
        <a:bodyPr/>
        <a:lstStyle/>
        <a:p>
          <a:endParaRPr lang="en-US"/>
        </a:p>
      </dgm:t>
    </dgm:pt>
    <dgm:pt modelId="{9400A141-80C6-41F6-A955-5419B5215A94}" type="sibTrans" cxnId="{C73859D5-D8CA-455D-A4DA-6E98247AA091}">
      <dgm:prSet/>
      <dgm:spPr/>
      <dgm:t>
        <a:bodyPr/>
        <a:lstStyle/>
        <a:p>
          <a:endParaRPr lang="en-US"/>
        </a:p>
      </dgm:t>
    </dgm:pt>
    <dgm:pt modelId="{4B6DB3F8-79A4-4DDB-92C6-04D501E854D1}" type="pres">
      <dgm:prSet presAssocID="{E0F4CF8F-E71A-4A32-970D-B7DBB0625CAD}" presName="diagram" presStyleCnt="0">
        <dgm:presLayoutVars>
          <dgm:chPref val="1"/>
          <dgm:dir/>
          <dgm:animOne val="branch"/>
          <dgm:animLvl val="lvl"/>
          <dgm:resizeHandles val="exact"/>
        </dgm:presLayoutVars>
      </dgm:prSet>
      <dgm:spPr/>
      <dgm:t>
        <a:bodyPr/>
        <a:lstStyle/>
        <a:p>
          <a:endParaRPr lang="en-IN"/>
        </a:p>
      </dgm:t>
    </dgm:pt>
    <dgm:pt modelId="{6E72B11D-65A8-4199-A830-C9D8E8173CE0}" type="pres">
      <dgm:prSet presAssocID="{7ECD49E3-9B4F-436B-BC77-AADC43F36786}" presName="root1" presStyleCnt="0"/>
      <dgm:spPr/>
    </dgm:pt>
    <dgm:pt modelId="{78B5AA2F-31B4-44B3-B647-8870F651271F}" type="pres">
      <dgm:prSet presAssocID="{7ECD49E3-9B4F-436B-BC77-AADC43F36786}" presName="LevelOneTextNode" presStyleLbl="node0" presStyleIdx="0" presStyleCnt="1" custScaleX="98452">
        <dgm:presLayoutVars>
          <dgm:chPref val="3"/>
        </dgm:presLayoutVars>
      </dgm:prSet>
      <dgm:spPr/>
      <dgm:t>
        <a:bodyPr/>
        <a:lstStyle/>
        <a:p>
          <a:endParaRPr lang="en-IN"/>
        </a:p>
      </dgm:t>
    </dgm:pt>
    <dgm:pt modelId="{FD7EFC9E-01EF-42BD-99B8-FFD655F0CDFC}" type="pres">
      <dgm:prSet presAssocID="{7ECD49E3-9B4F-436B-BC77-AADC43F36786}" presName="level2hierChild" presStyleCnt="0"/>
      <dgm:spPr/>
    </dgm:pt>
    <dgm:pt modelId="{FB98B319-F84D-4ADC-A638-6C778742A5E1}" type="pres">
      <dgm:prSet presAssocID="{D075DD13-0241-4FDA-BA16-936E4492AA5B}" presName="conn2-1" presStyleLbl="parChTrans1D2" presStyleIdx="0" presStyleCnt="3"/>
      <dgm:spPr/>
      <dgm:t>
        <a:bodyPr/>
        <a:lstStyle/>
        <a:p>
          <a:endParaRPr lang="en-IN"/>
        </a:p>
      </dgm:t>
    </dgm:pt>
    <dgm:pt modelId="{5FA1B137-3839-4C93-9EDC-2D69AE9C2FB1}" type="pres">
      <dgm:prSet presAssocID="{D075DD13-0241-4FDA-BA16-936E4492AA5B}" presName="connTx" presStyleLbl="parChTrans1D2" presStyleIdx="0" presStyleCnt="3"/>
      <dgm:spPr/>
      <dgm:t>
        <a:bodyPr/>
        <a:lstStyle/>
        <a:p>
          <a:endParaRPr lang="en-IN"/>
        </a:p>
      </dgm:t>
    </dgm:pt>
    <dgm:pt modelId="{4C243CDC-9D09-48A6-9C4A-B62F2BDACB45}" type="pres">
      <dgm:prSet presAssocID="{64826812-01D9-4CD8-A69F-5AE584C33957}" presName="root2" presStyleCnt="0"/>
      <dgm:spPr/>
    </dgm:pt>
    <dgm:pt modelId="{9E9BD927-D2B6-4791-9C08-646941EC2D01}" type="pres">
      <dgm:prSet presAssocID="{64826812-01D9-4CD8-A69F-5AE584C33957}" presName="LevelTwoTextNode" presStyleLbl="node2" presStyleIdx="0" presStyleCnt="3">
        <dgm:presLayoutVars>
          <dgm:chPref val="3"/>
        </dgm:presLayoutVars>
      </dgm:prSet>
      <dgm:spPr/>
      <dgm:t>
        <a:bodyPr/>
        <a:lstStyle/>
        <a:p>
          <a:endParaRPr lang="en-US"/>
        </a:p>
      </dgm:t>
    </dgm:pt>
    <dgm:pt modelId="{BA7E8858-4E0C-4B43-B49A-CD4EC2E1F50D}" type="pres">
      <dgm:prSet presAssocID="{64826812-01D9-4CD8-A69F-5AE584C33957}" presName="level3hierChild" presStyleCnt="0"/>
      <dgm:spPr/>
    </dgm:pt>
    <dgm:pt modelId="{2ADD963B-E270-4053-9A0C-523FE160FB7E}" type="pres">
      <dgm:prSet presAssocID="{B4AD92D7-0869-4C73-9C68-C034D4919F7D}" presName="conn2-1" presStyleLbl="parChTrans1D2" presStyleIdx="1" presStyleCnt="3"/>
      <dgm:spPr/>
      <dgm:t>
        <a:bodyPr/>
        <a:lstStyle/>
        <a:p>
          <a:endParaRPr lang="en-IN"/>
        </a:p>
      </dgm:t>
    </dgm:pt>
    <dgm:pt modelId="{FD2395AA-DBA4-4DA4-9456-2291E0B79A88}" type="pres">
      <dgm:prSet presAssocID="{B4AD92D7-0869-4C73-9C68-C034D4919F7D}" presName="connTx" presStyleLbl="parChTrans1D2" presStyleIdx="1" presStyleCnt="3"/>
      <dgm:spPr/>
      <dgm:t>
        <a:bodyPr/>
        <a:lstStyle/>
        <a:p>
          <a:endParaRPr lang="en-IN"/>
        </a:p>
      </dgm:t>
    </dgm:pt>
    <dgm:pt modelId="{898FABAB-DE5E-4358-8700-E2EC03AD50F8}" type="pres">
      <dgm:prSet presAssocID="{BE61C2FF-B401-44E0-A0E9-D8674C4F8CAA}" presName="root2" presStyleCnt="0"/>
      <dgm:spPr/>
    </dgm:pt>
    <dgm:pt modelId="{9358D83A-2C62-4C46-805C-9E1F20AB182E}" type="pres">
      <dgm:prSet presAssocID="{BE61C2FF-B401-44E0-A0E9-D8674C4F8CAA}" presName="LevelTwoTextNode" presStyleLbl="node2" presStyleIdx="1" presStyleCnt="3">
        <dgm:presLayoutVars>
          <dgm:chPref val="3"/>
        </dgm:presLayoutVars>
      </dgm:prSet>
      <dgm:spPr/>
      <dgm:t>
        <a:bodyPr/>
        <a:lstStyle/>
        <a:p>
          <a:endParaRPr lang="en-US"/>
        </a:p>
      </dgm:t>
    </dgm:pt>
    <dgm:pt modelId="{BE0BB09A-65A0-44F7-BAA1-F8762261CB89}" type="pres">
      <dgm:prSet presAssocID="{BE61C2FF-B401-44E0-A0E9-D8674C4F8CAA}" presName="level3hierChild" presStyleCnt="0"/>
      <dgm:spPr/>
    </dgm:pt>
    <dgm:pt modelId="{C51D1C9E-2B82-4B06-8680-C5E96C19FBBC}" type="pres">
      <dgm:prSet presAssocID="{A280F64F-1335-4D2D-99F6-D51100B8E3B0}" presName="conn2-1" presStyleLbl="parChTrans1D2" presStyleIdx="2" presStyleCnt="3"/>
      <dgm:spPr/>
      <dgm:t>
        <a:bodyPr/>
        <a:lstStyle/>
        <a:p>
          <a:endParaRPr lang="en-IN"/>
        </a:p>
      </dgm:t>
    </dgm:pt>
    <dgm:pt modelId="{47FECE66-F458-44A5-BC97-F90DD955B1DF}" type="pres">
      <dgm:prSet presAssocID="{A280F64F-1335-4D2D-99F6-D51100B8E3B0}" presName="connTx" presStyleLbl="parChTrans1D2" presStyleIdx="2" presStyleCnt="3"/>
      <dgm:spPr/>
      <dgm:t>
        <a:bodyPr/>
        <a:lstStyle/>
        <a:p>
          <a:endParaRPr lang="en-IN"/>
        </a:p>
      </dgm:t>
    </dgm:pt>
    <dgm:pt modelId="{62898CCC-6D8B-4D96-B6E7-C074DCF165CE}" type="pres">
      <dgm:prSet presAssocID="{E9EA7F64-B923-4C0F-B1F0-6605B39F21F5}" presName="root2" presStyleCnt="0"/>
      <dgm:spPr/>
    </dgm:pt>
    <dgm:pt modelId="{E98F2886-65B3-4EAD-A2A1-600F81DC290B}" type="pres">
      <dgm:prSet presAssocID="{E9EA7F64-B923-4C0F-B1F0-6605B39F21F5}" presName="LevelTwoTextNode" presStyleLbl="node2" presStyleIdx="2" presStyleCnt="3">
        <dgm:presLayoutVars>
          <dgm:chPref val="3"/>
        </dgm:presLayoutVars>
      </dgm:prSet>
      <dgm:spPr/>
      <dgm:t>
        <a:bodyPr/>
        <a:lstStyle/>
        <a:p>
          <a:endParaRPr lang="en-US"/>
        </a:p>
      </dgm:t>
    </dgm:pt>
    <dgm:pt modelId="{C1981388-0ECA-4C62-A4B5-DB447DA4DA6E}" type="pres">
      <dgm:prSet presAssocID="{E9EA7F64-B923-4C0F-B1F0-6605B39F21F5}" presName="level3hierChild" presStyleCnt="0"/>
      <dgm:spPr/>
    </dgm:pt>
  </dgm:ptLst>
  <dgm:cxnLst>
    <dgm:cxn modelId="{C73859D5-D8CA-455D-A4DA-6E98247AA091}" srcId="{7ECD49E3-9B4F-436B-BC77-AADC43F36786}" destId="{E9EA7F64-B923-4C0F-B1F0-6605B39F21F5}" srcOrd="2" destOrd="0" parTransId="{A280F64F-1335-4D2D-99F6-D51100B8E3B0}" sibTransId="{9400A141-80C6-41F6-A955-5419B5215A94}"/>
    <dgm:cxn modelId="{0DDE235A-BC33-4941-8FC7-A647BB4789B9}" type="presOf" srcId="{7ECD49E3-9B4F-436B-BC77-AADC43F36786}" destId="{78B5AA2F-31B4-44B3-B647-8870F651271F}" srcOrd="0" destOrd="0" presId="urn:microsoft.com/office/officeart/2005/8/layout/hierarchy2"/>
    <dgm:cxn modelId="{D8A2A7D2-2A10-421B-9D53-8164DB740802}" type="presOf" srcId="{A280F64F-1335-4D2D-99F6-D51100B8E3B0}" destId="{47FECE66-F458-44A5-BC97-F90DD955B1DF}" srcOrd="1" destOrd="0" presId="urn:microsoft.com/office/officeart/2005/8/layout/hierarchy2"/>
    <dgm:cxn modelId="{CD13AC80-7895-4612-A8B5-66C479ECB0C4}" type="presOf" srcId="{D075DD13-0241-4FDA-BA16-936E4492AA5B}" destId="{FB98B319-F84D-4ADC-A638-6C778742A5E1}" srcOrd="0" destOrd="0" presId="urn:microsoft.com/office/officeart/2005/8/layout/hierarchy2"/>
    <dgm:cxn modelId="{061EE17C-ACE3-46AC-856D-939BB957A4DD}" srcId="{7ECD49E3-9B4F-436B-BC77-AADC43F36786}" destId="{64826812-01D9-4CD8-A69F-5AE584C33957}" srcOrd="0" destOrd="0" parTransId="{D075DD13-0241-4FDA-BA16-936E4492AA5B}" sibTransId="{05A6E92F-D87E-4212-81A1-9478DE8A2274}"/>
    <dgm:cxn modelId="{8CAD3057-D18D-4B5A-91E4-F64D292EA2DC}" type="presOf" srcId="{BE61C2FF-B401-44E0-A0E9-D8674C4F8CAA}" destId="{9358D83A-2C62-4C46-805C-9E1F20AB182E}" srcOrd="0" destOrd="0" presId="urn:microsoft.com/office/officeart/2005/8/layout/hierarchy2"/>
    <dgm:cxn modelId="{DD68EC7A-154D-4E1E-8C79-732290AE0E5E}" type="presOf" srcId="{B4AD92D7-0869-4C73-9C68-C034D4919F7D}" destId="{FD2395AA-DBA4-4DA4-9456-2291E0B79A88}" srcOrd="1" destOrd="0" presId="urn:microsoft.com/office/officeart/2005/8/layout/hierarchy2"/>
    <dgm:cxn modelId="{2882E057-A53C-422C-A9CC-98BC3BFA5D82}" srcId="{7ECD49E3-9B4F-436B-BC77-AADC43F36786}" destId="{BE61C2FF-B401-44E0-A0E9-D8674C4F8CAA}" srcOrd="1" destOrd="0" parTransId="{B4AD92D7-0869-4C73-9C68-C034D4919F7D}" sibTransId="{8A032C79-C1E2-4DEC-9164-576A182E1FD2}"/>
    <dgm:cxn modelId="{2E969CE9-B884-44EB-8B73-FC6E632DAEDE}" type="presOf" srcId="{E9EA7F64-B923-4C0F-B1F0-6605B39F21F5}" destId="{E98F2886-65B3-4EAD-A2A1-600F81DC290B}" srcOrd="0" destOrd="0" presId="urn:microsoft.com/office/officeart/2005/8/layout/hierarchy2"/>
    <dgm:cxn modelId="{4C7A838D-FEC0-40BE-98F7-16C99DDF841C}" type="presOf" srcId="{64826812-01D9-4CD8-A69F-5AE584C33957}" destId="{9E9BD927-D2B6-4791-9C08-646941EC2D01}" srcOrd="0" destOrd="0" presId="urn:microsoft.com/office/officeart/2005/8/layout/hierarchy2"/>
    <dgm:cxn modelId="{8B5CB9C7-7A12-45B7-AD84-B78757A427C8}" type="presOf" srcId="{A280F64F-1335-4D2D-99F6-D51100B8E3B0}" destId="{C51D1C9E-2B82-4B06-8680-C5E96C19FBBC}" srcOrd="0" destOrd="0" presId="urn:microsoft.com/office/officeart/2005/8/layout/hierarchy2"/>
    <dgm:cxn modelId="{42D65F1E-0BDC-47C1-9EFA-973190B6D243}" type="presOf" srcId="{B4AD92D7-0869-4C73-9C68-C034D4919F7D}" destId="{2ADD963B-E270-4053-9A0C-523FE160FB7E}" srcOrd="0" destOrd="0" presId="urn:microsoft.com/office/officeart/2005/8/layout/hierarchy2"/>
    <dgm:cxn modelId="{388D1172-6796-4E3A-BB6F-BBA7AF1B02A7}" type="presOf" srcId="{D075DD13-0241-4FDA-BA16-936E4492AA5B}" destId="{5FA1B137-3839-4C93-9EDC-2D69AE9C2FB1}" srcOrd="1" destOrd="0" presId="urn:microsoft.com/office/officeart/2005/8/layout/hierarchy2"/>
    <dgm:cxn modelId="{C5DE2633-4030-486B-AD0B-CE86754D8725}" srcId="{E0F4CF8F-E71A-4A32-970D-B7DBB0625CAD}" destId="{7ECD49E3-9B4F-436B-BC77-AADC43F36786}" srcOrd="0" destOrd="0" parTransId="{7D9FD432-A1F0-4910-A227-770A4B0CA43A}" sibTransId="{772332DB-9147-4CFA-BC2A-3BAF578EC5EA}"/>
    <dgm:cxn modelId="{36FB9AA6-3D38-4408-9ED6-CBB316356771}" type="presOf" srcId="{E0F4CF8F-E71A-4A32-970D-B7DBB0625CAD}" destId="{4B6DB3F8-79A4-4DDB-92C6-04D501E854D1}" srcOrd="0" destOrd="0" presId="urn:microsoft.com/office/officeart/2005/8/layout/hierarchy2"/>
    <dgm:cxn modelId="{BA0B3E75-08E9-4AE6-90DD-D511BA13EC6B}" type="presParOf" srcId="{4B6DB3F8-79A4-4DDB-92C6-04D501E854D1}" destId="{6E72B11D-65A8-4199-A830-C9D8E8173CE0}" srcOrd="0" destOrd="0" presId="urn:microsoft.com/office/officeart/2005/8/layout/hierarchy2"/>
    <dgm:cxn modelId="{07720270-C46A-4B3E-B0DC-43B96D9E8C4D}" type="presParOf" srcId="{6E72B11D-65A8-4199-A830-C9D8E8173CE0}" destId="{78B5AA2F-31B4-44B3-B647-8870F651271F}" srcOrd="0" destOrd="0" presId="urn:microsoft.com/office/officeart/2005/8/layout/hierarchy2"/>
    <dgm:cxn modelId="{A89C801E-2597-4A4E-928E-3AFCE5BE1CA5}" type="presParOf" srcId="{6E72B11D-65A8-4199-A830-C9D8E8173CE0}" destId="{FD7EFC9E-01EF-42BD-99B8-FFD655F0CDFC}" srcOrd="1" destOrd="0" presId="urn:microsoft.com/office/officeart/2005/8/layout/hierarchy2"/>
    <dgm:cxn modelId="{DC30A264-3316-4AB5-BF7D-E795FF5C8D04}" type="presParOf" srcId="{FD7EFC9E-01EF-42BD-99B8-FFD655F0CDFC}" destId="{FB98B319-F84D-4ADC-A638-6C778742A5E1}" srcOrd="0" destOrd="0" presId="urn:microsoft.com/office/officeart/2005/8/layout/hierarchy2"/>
    <dgm:cxn modelId="{381EE3C7-3317-4B24-9C63-34D5017E1298}" type="presParOf" srcId="{FB98B319-F84D-4ADC-A638-6C778742A5E1}" destId="{5FA1B137-3839-4C93-9EDC-2D69AE9C2FB1}" srcOrd="0" destOrd="0" presId="urn:microsoft.com/office/officeart/2005/8/layout/hierarchy2"/>
    <dgm:cxn modelId="{95C06D4D-C19F-49B5-BAC9-DB4329551EC3}" type="presParOf" srcId="{FD7EFC9E-01EF-42BD-99B8-FFD655F0CDFC}" destId="{4C243CDC-9D09-48A6-9C4A-B62F2BDACB45}" srcOrd="1" destOrd="0" presId="urn:microsoft.com/office/officeart/2005/8/layout/hierarchy2"/>
    <dgm:cxn modelId="{B255BF48-29DC-4BE1-A3A7-5FBC4EC7BF59}" type="presParOf" srcId="{4C243CDC-9D09-48A6-9C4A-B62F2BDACB45}" destId="{9E9BD927-D2B6-4791-9C08-646941EC2D01}" srcOrd="0" destOrd="0" presId="urn:microsoft.com/office/officeart/2005/8/layout/hierarchy2"/>
    <dgm:cxn modelId="{07687E0A-9C03-4703-8BCB-72F63EC3D511}" type="presParOf" srcId="{4C243CDC-9D09-48A6-9C4A-B62F2BDACB45}" destId="{BA7E8858-4E0C-4B43-B49A-CD4EC2E1F50D}" srcOrd="1" destOrd="0" presId="urn:microsoft.com/office/officeart/2005/8/layout/hierarchy2"/>
    <dgm:cxn modelId="{26DFD74F-BDC8-47F0-8678-790521897190}" type="presParOf" srcId="{FD7EFC9E-01EF-42BD-99B8-FFD655F0CDFC}" destId="{2ADD963B-E270-4053-9A0C-523FE160FB7E}" srcOrd="2" destOrd="0" presId="urn:microsoft.com/office/officeart/2005/8/layout/hierarchy2"/>
    <dgm:cxn modelId="{8F1F8252-BCA2-48AA-B576-755847499FCF}" type="presParOf" srcId="{2ADD963B-E270-4053-9A0C-523FE160FB7E}" destId="{FD2395AA-DBA4-4DA4-9456-2291E0B79A88}" srcOrd="0" destOrd="0" presId="urn:microsoft.com/office/officeart/2005/8/layout/hierarchy2"/>
    <dgm:cxn modelId="{8F06C0DD-4359-49A2-9CB0-BFF100313BF1}" type="presParOf" srcId="{FD7EFC9E-01EF-42BD-99B8-FFD655F0CDFC}" destId="{898FABAB-DE5E-4358-8700-E2EC03AD50F8}" srcOrd="3" destOrd="0" presId="urn:microsoft.com/office/officeart/2005/8/layout/hierarchy2"/>
    <dgm:cxn modelId="{0B757683-6DB9-442A-9191-91649AF468D9}" type="presParOf" srcId="{898FABAB-DE5E-4358-8700-E2EC03AD50F8}" destId="{9358D83A-2C62-4C46-805C-9E1F20AB182E}" srcOrd="0" destOrd="0" presId="urn:microsoft.com/office/officeart/2005/8/layout/hierarchy2"/>
    <dgm:cxn modelId="{20466B83-6FB4-4987-B933-03403D2965C9}" type="presParOf" srcId="{898FABAB-DE5E-4358-8700-E2EC03AD50F8}" destId="{BE0BB09A-65A0-44F7-BAA1-F8762261CB89}" srcOrd="1" destOrd="0" presId="urn:microsoft.com/office/officeart/2005/8/layout/hierarchy2"/>
    <dgm:cxn modelId="{799C68B5-8324-4026-B72D-24ECAA6074CE}" type="presParOf" srcId="{FD7EFC9E-01EF-42BD-99B8-FFD655F0CDFC}" destId="{C51D1C9E-2B82-4B06-8680-C5E96C19FBBC}" srcOrd="4" destOrd="0" presId="urn:microsoft.com/office/officeart/2005/8/layout/hierarchy2"/>
    <dgm:cxn modelId="{C80EA193-63EE-4AD7-A38B-B3901B85113B}" type="presParOf" srcId="{C51D1C9E-2B82-4B06-8680-C5E96C19FBBC}" destId="{47FECE66-F458-44A5-BC97-F90DD955B1DF}" srcOrd="0" destOrd="0" presId="urn:microsoft.com/office/officeart/2005/8/layout/hierarchy2"/>
    <dgm:cxn modelId="{B585B564-A51D-41F2-A04B-9C4F9E28897C}" type="presParOf" srcId="{FD7EFC9E-01EF-42BD-99B8-FFD655F0CDFC}" destId="{62898CCC-6D8B-4D96-B6E7-C074DCF165CE}" srcOrd="5" destOrd="0" presId="urn:microsoft.com/office/officeart/2005/8/layout/hierarchy2"/>
    <dgm:cxn modelId="{09FC5385-CB25-4D6D-85EF-CA8D885E9E3F}" type="presParOf" srcId="{62898CCC-6D8B-4D96-B6E7-C074DCF165CE}" destId="{E98F2886-65B3-4EAD-A2A1-600F81DC290B}" srcOrd="0" destOrd="0" presId="urn:microsoft.com/office/officeart/2005/8/layout/hierarchy2"/>
    <dgm:cxn modelId="{B4ECB9D8-211C-4434-8160-BA0E3D2DFF47}" type="presParOf" srcId="{62898CCC-6D8B-4D96-B6E7-C074DCF165CE}" destId="{C1981388-0ECA-4C62-A4B5-DB447DA4DA6E}" srcOrd="1" destOrd="0" presId="urn:microsoft.com/office/officeart/2005/8/layout/hierarchy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A3ACC4B-1920-4180-A9B0-691225928736}">
      <dsp:nvSpPr>
        <dsp:cNvPr id="0" name=""/>
        <dsp:cNvSpPr/>
      </dsp:nvSpPr>
      <dsp:spPr>
        <a:xfrm rot="16200000">
          <a:off x="501649" y="-501649"/>
          <a:ext cx="2082800" cy="3086099"/>
        </a:xfrm>
        <a:prstGeom prst="round1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Microscopic unicellular  </a:t>
          </a:r>
          <a:r>
            <a:rPr lang="en-US" sz="2400" kern="1200" dirty="0" err="1" smtClean="0"/>
            <a:t>eg</a:t>
          </a:r>
          <a:r>
            <a:rPr lang="en-US" sz="2400" kern="1200" dirty="0" smtClean="0"/>
            <a:t>. </a:t>
          </a:r>
          <a:r>
            <a:rPr lang="en-US" sz="2400" kern="1200" dirty="0" err="1" smtClean="0"/>
            <a:t>Chlamydomonas</a:t>
          </a:r>
          <a:endParaRPr lang="en-US" sz="2400" kern="1200" dirty="0"/>
        </a:p>
      </dsp:txBody>
      <dsp:txXfrm rot="16200000">
        <a:off x="761999" y="-761999"/>
        <a:ext cx="1562100" cy="3086099"/>
      </dsp:txXfrm>
    </dsp:sp>
    <dsp:sp modelId="{E4963B56-C9F3-4329-878A-4552352A042A}">
      <dsp:nvSpPr>
        <dsp:cNvPr id="0" name=""/>
        <dsp:cNvSpPr/>
      </dsp:nvSpPr>
      <dsp:spPr>
        <a:xfrm>
          <a:off x="3086099" y="0"/>
          <a:ext cx="3086099" cy="2082800"/>
        </a:xfrm>
        <a:prstGeom prst="round1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smtClean="0"/>
            <a:t>Colonial forms  </a:t>
          </a:r>
        </a:p>
        <a:p>
          <a:pPr lvl="0" algn="ctr" defTabSz="1155700">
            <a:lnSpc>
              <a:spcPct val="90000"/>
            </a:lnSpc>
            <a:spcBef>
              <a:spcPct val="0"/>
            </a:spcBef>
            <a:spcAft>
              <a:spcPct val="35000"/>
            </a:spcAft>
          </a:pPr>
          <a:r>
            <a:rPr lang="en-US" sz="2600" kern="1200" dirty="0" err="1" smtClean="0"/>
            <a:t>eg</a:t>
          </a:r>
          <a:r>
            <a:rPr lang="en-US" sz="2600" kern="1200" dirty="0" smtClean="0"/>
            <a:t>. </a:t>
          </a:r>
          <a:r>
            <a:rPr lang="en-US" sz="2600" kern="1200" dirty="0" err="1" smtClean="0"/>
            <a:t>Volvox</a:t>
          </a:r>
          <a:endParaRPr lang="en-US" sz="2600" kern="1200" dirty="0"/>
        </a:p>
      </dsp:txBody>
      <dsp:txXfrm>
        <a:off x="3086099" y="0"/>
        <a:ext cx="3086099" cy="1562100"/>
      </dsp:txXfrm>
    </dsp:sp>
    <dsp:sp modelId="{5C3CFCB9-938D-4661-B259-CB43E683F2E9}">
      <dsp:nvSpPr>
        <dsp:cNvPr id="0" name=""/>
        <dsp:cNvSpPr/>
      </dsp:nvSpPr>
      <dsp:spPr>
        <a:xfrm rot="10800000">
          <a:off x="0" y="2082800"/>
          <a:ext cx="3086099" cy="2082800"/>
        </a:xfrm>
        <a:prstGeom prst="round1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smtClean="0"/>
            <a:t>Filamentous forms </a:t>
          </a:r>
          <a:r>
            <a:rPr lang="en-US" sz="2600" kern="1200" dirty="0" err="1" smtClean="0"/>
            <a:t>eg.Ulothrix</a:t>
          </a:r>
          <a:r>
            <a:rPr lang="en-US" sz="2600" kern="1200" dirty="0" smtClean="0"/>
            <a:t>, Spirogyra</a:t>
          </a:r>
          <a:endParaRPr lang="en-US" sz="2600" kern="1200" dirty="0"/>
        </a:p>
      </dsp:txBody>
      <dsp:txXfrm rot="10800000">
        <a:off x="0" y="2603499"/>
        <a:ext cx="3086099" cy="1562100"/>
      </dsp:txXfrm>
    </dsp:sp>
    <dsp:sp modelId="{71AA0B56-2A84-4A66-BF85-71C9DB941C84}">
      <dsp:nvSpPr>
        <dsp:cNvPr id="0" name=""/>
        <dsp:cNvSpPr/>
      </dsp:nvSpPr>
      <dsp:spPr>
        <a:xfrm rot="5400000">
          <a:off x="3587750" y="1581150"/>
          <a:ext cx="2082800" cy="3086099"/>
        </a:xfrm>
        <a:prstGeom prst="round1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smtClean="0"/>
            <a:t>Marine forms </a:t>
          </a:r>
        </a:p>
        <a:p>
          <a:pPr lvl="0" algn="ctr" defTabSz="1155700">
            <a:lnSpc>
              <a:spcPct val="90000"/>
            </a:lnSpc>
            <a:spcBef>
              <a:spcPct val="0"/>
            </a:spcBef>
            <a:spcAft>
              <a:spcPct val="35000"/>
            </a:spcAft>
          </a:pPr>
          <a:r>
            <a:rPr lang="en-US" sz="2600" kern="1200" dirty="0" err="1" smtClean="0"/>
            <a:t>eg</a:t>
          </a:r>
          <a:r>
            <a:rPr lang="en-US" sz="2600" kern="1200" dirty="0" smtClean="0"/>
            <a:t>. Kelps</a:t>
          </a:r>
          <a:endParaRPr lang="en-US" sz="2600" kern="1200" dirty="0"/>
        </a:p>
      </dsp:txBody>
      <dsp:txXfrm rot="5400000">
        <a:off x="3848099" y="1841499"/>
        <a:ext cx="1562100" cy="3086099"/>
      </dsp:txXfrm>
    </dsp:sp>
    <dsp:sp modelId="{73E31CAB-9F75-40CF-9E2C-1129A577FF55}">
      <dsp:nvSpPr>
        <dsp:cNvPr id="0" name=""/>
        <dsp:cNvSpPr/>
      </dsp:nvSpPr>
      <dsp:spPr>
        <a:xfrm>
          <a:off x="1697354" y="1379854"/>
          <a:ext cx="2777490" cy="1405890"/>
        </a:xfrm>
        <a:prstGeom prst="roundRect">
          <a:avLst/>
        </a:prstGeom>
        <a:solidFill>
          <a:schemeClr val="accent1">
            <a:tint val="6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cap="all" dirty="0" smtClean="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rPr>
            <a:t>Shape  and  size</a:t>
          </a:r>
          <a:endParaRPr lang="en-US" sz="2600" kern="1200" dirty="0">
            <a:solidFill>
              <a:schemeClr val="tx2"/>
            </a:solidFill>
          </a:endParaRPr>
        </a:p>
      </dsp:txBody>
      <dsp:txXfrm>
        <a:off x="1697354" y="1379854"/>
        <a:ext cx="2777490" cy="140589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878BCEB-59D7-4E9B-A180-11407F691E9D}">
      <dsp:nvSpPr>
        <dsp:cNvPr id="0" name=""/>
        <dsp:cNvSpPr/>
      </dsp:nvSpPr>
      <dsp:spPr>
        <a:xfrm>
          <a:off x="3048000" y="755786"/>
          <a:ext cx="1827832" cy="317227"/>
        </a:xfrm>
        <a:custGeom>
          <a:avLst/>
          <a:gdLst/>
          <a:ahLst/>
          <a:cxnLst/>
          <a:rect l="0" t="0" r="0" b="0"/>
          <a:pathLst>
            <a:path>
              <a:moveTo>
                <a:pt x="0" y="0"/>
              </a:moveTo>
              <a:lnTo>
                <a:pt x="0" y="158613"/>
              </a:lnTo>
              <a:lnTo>
                <a:pt x="1827832" y="158613"/>
              </a:lnTo>
              <a:lnTo>
                <a:pt x="1827832" y="317227"/>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412CEF-1415-41EF-9214-B2C9E52B484D}">
      <dsp:nvSpPr>
        <dsp:cNvPr id="0" name=""/>
        <dsp:cNvSpPr/>
      </dsp:nvSpPr>
      <dsp:spPr>
        <a:xfrm>
          <a:off x="3002280" y="755786"/>
          <a:ext cx="91440" cy="317227"/>
        </a:xfrm>
        <a:custGeom>
          <a:avLst/>
          <a:gdLst/>
          <a:ahLst/>
          <a:cxnLst/>
          <a:rect l="0" t="0" r="0" b="0"/>
          <a:pathLst>
            <a:path>
              <a:moveTo>
                <a:pt x="45720" y="0"/>
              </a:moveTo>
              <a:lnTo>
                <a:pt x="45720" y="317227"/>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FFD261-C029-4AB2-80A2-495B0E536942}">
      <dsp:nvSpPr>
        <dsp:cNvPr id="0" name=""/>
        <dsp:cNvSpPr/>
      </dsp:nvSpPr>
      <dsp:spPr>
        <a:xfrm>
          <a:off x="1220167" y="755786"/>
          <a:ext cx="1827832" cy="317227"/>
        </a:xfrm>
        <a:custGeom>
          <a:avLst/>
          <a:gdLst/>
          <a:ahLst/>
          <a:cxnLst/>
          <a:rect l="0" t="0" r="0" b="0"/>
          <a:pathLst>
            <a:path>
              <a:moveTo>
                <a:pt x="1827832" y="0"/>
              </a:moveTo>
              <a:lnTo>
                <a:pt x="1827832" y="158613"/>
              </a:lnTo>
              <a:lnTo>
                <a:pt x="0" y="158613"/>
              </a:lnTo>
              <a:lnTo>
                <a:pt x="0" y="317227"/>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2A7C9C-BB83-4CF4-B1A4-37C10E4B22FF}">
      <dsp:nvSpPr>
        <dsp:cNvPr id="0" name=""/>
        <dsp:cNvSpPr/>
      </dsp:nvSpPr>
      <dsp:spPr>
        <a:xfrm>
          <a:off x="1820844" y="483"/>
          <a:ext cx="2454310" cy="755302"/>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kern="1200" dirty="0" smtClean="0"/>
            <a:t>Reproduction  in Algae</a:t>
          </a:r>
          <a:endParaRPr lang="en-US" sz="2500" b="1" kern="1200" dirty="0"/>
        </a:p>
      </dsp:txBody>
      <dsp:txXfrm>
        <a:off x="1820844" y="483"/>
        <a:ext cx="2454310" cy="755302"/>
      </dsp:txXfrm>
    </dsp:sp>
    <dsp:sp modelId="{33936F41-E7EB-4F3F-9F1F-1B82ACAECC07}">
      <dsp:nvSpPr>
        <dsp:cNvPr id="0" name=""/>
        <dsp:cNvSpPr/>
      </dsp:nvSpPr>
      <dsp:spPr>
        <a:xfrm>
          <a:off x="464864" y="1073013"/>
          <a:ext cx="1510605" cy="755302"/>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Vegetative</a:t>
          </a:r>
          <a:endParaRPr lang="en-US" sz="2500" kern="1200" dirty="0"/>
        </a:p>
      </dsp:txBody>
      <dsp:txXfrm>
        <a:off x="464864" y="1073013"/>
        <a:ext cx="1510605" cy="755302"/>
      </dsp:txXfrm>
    </dsp:sp>
    <dsp:sp modelId="{9624EAAE-28FA-49AA-847D-96A159F05955}">
      <dsp:nvSpPr>
        <dsp:cNvPr id="0" name=""/>
        <dsp:cNvSpPr/>
      </dsp:nvSpPr>
      <dsp:spPr>
        <a:xfrm>
          <a:off x="2292697" y="1073013"/>
          <a:ext cx="1510605" cy="755302"/>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Asexual</a:t>
          </a:r>
          <a:endParaRPr lang="en-US" sz="2500" kern="1200" dirty="0"/>
        </a:p>
      </dsp:txBody>
      <dsp:txXfrm>
        <a:off x="2292697" y="1073013"/>
        <a:ext cx="1510605" cy="755302"/>
      </dsp:txXfrm>
    </dsp:sp>
    <dsp:sp modelId="{8FA58CE4-755A-480A-BB00-AD21CBED6880}">
      <dsp:nvSpPr>
        <dsp:cNvPr id="0" name=""/>
        <dsp:cNvSpPr/>
      </dsp:nvSpPr>
      <dsp:spPr>
        <a:xfrm>
          <a:off x="4120529" y="1073013"/>
          <a:ext cx="1510605" cy="755302"/>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smtClean="0"/>
            <a:t>Sexual</a:t>
          </a:r>
          <a:endParaRPr lang="en-US" sz="2500" kern="1200" dirty="0"/>
        </a:p>
      </dsp:txBody>
      <dsp:txXfrm>
        <a:off x="4120529" y="1073013"/>
        <a:ext cx="1510605" cy="755302"/>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26C41B2-5F83-4FF3-ADE8-F075C0794D87}">
      <dsp:nvSpPr>
        <dsp:cNvPr id="0" name=""/>
        <dsp:cNvSpPr/>
      </dsp:nvSpPr>
      <dsp:spPr>
        <a:xfrm>
          <a:off x="881824" y="768"/>
          <a:ext cx="4103750" cy="67039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b="1" kern="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USEFULNESS OF ALGAE</a:t>
          </a:r>
          <a:endParaRPr lang="en-US" sz="3200" kern="1200" dirty="0"/>
        </a:p>
      </dsp:txBody>
      <dsp:txXfrm>
        <a:off x="881824" y="768"/>
        <a:ext cx="4103750" cy="670396"/>
      </dsp:txXfrm>
    </dsp:sp>
    <dsp:sp modelId="{6EC729FB-7D17-49F0-B68F-98A4742CED47}">
      <dsp:nvSpPr>
        <dsp:cNvPr id="0" name=""/>
        <dsp:cNvSpPr/>
      </dsp:nvSpPr>
      <dsp:spPr>
        <a:xfrm>
          <a:off x="1292199" y="671165"/>
          <a:ext cx="410375" cy="502797"/>
        </a:xfrm>
        <a:custGeom>
          <a:avLst/>
          <a:gdLst/>
          <a:ahLst/>
          <a:cxnLst/>
          <a:rect l="0" t="0" r="0" b="0"/>
          <a:pathLst>
            <a:path>
              <a:moveTo>
                <a:pt x="0" y="0"/>
              </a:moveTo>
              <a:lnTo>
                <a:pt x="0" y="502797"/>
              </a:lnTo>
              <a:lnTo>
                <a:pt x="410375" y="50279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9AEFB1-E659-4DDE-8977-7DB629F76647}">
      <dsp:nvSpPr>
        <dsp:cNvPr id="0" name=""/>
        <dsp:cNvSpPr/>
      </dsp:nvSpPr>
      <dsp:spPr>
        <a:xfrm>
          <a:off x="1702574" y="838764"/>
          <a:ext cx="3158853" cy="67039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l" defTabSz="933450">
            <a:lnSpc>
              <a:spcPct val="90000"/>
            </a:lnSpc>
            <a:spcBef>
              <a:spcPct val="0"/>
            </a:spcBef>
            <a:spcAft>
              <a:spcPct val="35000"/>
            </a:spcAft>
          </a:pPr>
          <a:r>
            <a:rPr lang="en-IN" sz="2100" b="1" kern="1200" dirty="0" smtClean="0"/>
            <a:t>Source of food</a:t>
          </a:r>
          <a:endParaRPr lang="en-US" sz="2100" b="1" kern="1200" dirty="0"/>
        </a:p>
      </dsp:txBody>
      <dsp:txXfrm>
        <a:off x="1702574" y="838764"/>
        <a:ext cx="3158853" cy="670396"/>
      </dsp:txXfrm>
    </dsp:sp>
    <dsp:sp modelId="{B0490E13-9758-4ACD-A778-7912B6E946B4}">
      <dsp:nvSpPr>
        <dsp:cNvPr id="0" name=""/>
        <dsp:cNvSpPr/>
      </dsp:nvSpPr>
      <dsp:spPr>
        <a:xfrm>
          <a:off x="1292199" y="671165"/>
          <a:ext cx="410375" cy="1340792"/>
        </a:xfrm>
        <a:custGeom>
          <a:avLst/>
          <a:gdLst/>
          <a:ahLst/>
          <a:cxnLst/>
          <a:rect l="0" t="0" r="0" b="0"/>
          <a:pathLst>
            <a:path>
              <a:moveTo>
                <a:pt x="0" y="0"/>
              </a:moveTo>
              <a:lnTo>
                <a:pt x="0" y="1340792"/>
              </a:lnTo>
              <a:lnTo>
                <a:pt x="410375" y="134079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EFB839-D16C-4DA7-9B94-FCAAA4F5DC41}">
      <dsp:nvSpPr>
        <dsp:cNvPr id="0" name=""/>
        <dsp:cNvSpPr/>
      </dsp:nvSpPr>
      <dsp:spPr>
        <a:xfrm>
          <a:off x="1702574" y="1676759"/>
          <a:ext cx="3064043" cy="67039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l" defTabSz="933450">
            <a:lnSpc>
              <a:spcPct val="90000"/>
            </a:lnSpc>
            <a:spcBef>
              <a:spcPct val="0"/>
            </a:spcBef>
            <a:spcAft>
              <a:spcPct val="35000"/>
            </a:spcAft>
          </a:pPr>
          <a:r>
            <a:rPr lang="en-IN" sz="2100" b="1" kern="1200" dirty="0" smtClean="0"/>
            <a:t>Used as </a:t>
          </a:r>
          <a:r>
            <a:rPr lang="en-IN" sz="2100" b="1" kern="1200" dirty="0" err="1" smtClean="0"/>
            <a:t>biofertilizer</a:t>
          </a:r>
          <a:endParaRPr lang="en-US" sz="2100" b="1" kern="1200" dirty="0"/>
        </a:p>
      </dsp:txBody>
      <dsp:txXfrm>
        <a:off x="1702574" y="1676759"/>
        <a:ext cx="3064043" cy="670396"/>
      </dsp:txXfrm>
    </dsp:sp>
    <dsp:sp modelId="{BA5DEEDB-9E79-4723-904B-F43214A8526F}">
      <dsp:nvSpPr>
        <dsp:cNvPr id="0" name=""/>
        <dsp:cNvSpPr/>
      </dsp:nvSpPr>
      <dsp:spPr>
        <a:xfrm>
          <a:off x="1292199" y="671165"/>
          <a:ext cx="410375" cy="2178787"/>
        </a:xfrm>
        <a:custGeom>
          <a:avLst/>
          <a:gdLst/>
          <a:ahLst/>
          <a:cxnLst/>
          <a:rect l="0" t="0" r="0" b="0"/>
          <a:pathLst>
            <a:path>
              <a:moveTo>
                <a:pt x="0" y="0"/>
              </a:moveTo>
              <a:lnTo>
                <a:pt x="0" y="2178787"/>
              </a:lnTo>
              <a:lnTo>
                <a:pt x="410375" y="21787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61E9CF-5F3E-44CF-8651-84B34B727CA2}">
      <dsp:nvSpPr>
        <dsp:cNvPr id="0" name=""/>
        <dsp:cNvSpPr/>
      </dsp:nvSpPr>
      <dsp:spPr>
        <a:xfrm>
          <a:off x="1702574" y="2514754"/>
          <a:ext cx="3050485" cy="67039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l" defTabSz="933450">
            <a:lnSpc>
              <a:spcPct val="90000"/>
            </a:lnSpc>
            <a:spcBef>
              <a:spcPct val="0"/>
            </a:spcBef>
            <a:spcAft>
              <a:spcPct val="35000"/>
            </a:spcAft>
          </a:pPr>
          <a:r>
            <a:rPr lang="en-IN" sz="2100" b="1" kern="1200" dirty="0" smtClean="0"/>
            <a:t>Sewage treatment </a:t>
          </a:r>
          <a:endParaRPr lang="en-US" sz="2100" b="1" kern="1200" dirty="0"/>
        </a:p>
      </dsp:txBody>
      <dsp:txXfrm>
        <a:off x="1702574" y="2514754"/>
        <a:ext cx="3050485" cy="670396"/>
      </dsp:txXfrm>
    </dsp:sp>
    <dsp:sp modelId="{A1EB8D84-33C9-4B06-B5B0-8333E1F42ABC}">
      <dsp:nvSpPr>
        <dsp:cNvPr id="0" name=""/>
        <dsp:cNvSpPr/>
      </dsp:nvSpPr>
      <dsp:spPr>
        <a:xfrm>
          <a:off x="1292199" y="671165"/>
          <a:ext cx="410375" cy="3175040"/>
        </a:xfrm>
        <a:custGeom>
          <a:avLst/>
          <a:gdLst/>
          <a:ahLst/>
          <a:cxnLst/>
          <a:rect l="0" t="0" r="0" b="0"/>
          <a:pathLst>
            <a:path>
              <a:moveTo>
                <a:pt x="0" y="0"/>
              </a:moveTo>
              <a:lnTo>
                <a:pt x="0" y="3175040"/>
              </a:lnTo>
              <a:lnTo>
                <a:pt x="410375" y="317504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DC7731-EA38-4C4C-8B8B-D21B6C45E870}">
      <dsp:nvSpPr>
        <dsp:cNvPr id="0" name=""/>
        <dsp:cNvSpPr/>
      </dsp:nvSpPr>
      <dsp:spPr>
        <a:xfrm>
          <a:off x="1702574" y="3352750"/>
          <a:ext cx="3062970" cy="98691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l" defTabSz="933450">
            <a:lnSpc>
              <a:spcPct val="90000"/>
            </a:lnSpc>
            <a:spcBef>
              <a:spcPct val="0"/>
            </a:spcBef>
            <a:spcAft>
              <a:spcPct val="35000"/>
            </a:spcAft>
          </a:pPr>
          <a:r>
            <a:rPr lang="en-IN" sz="2100" b="1" kern="1200" dirty="0" smtClean="0"/>
            <a:t>Alternative to chemical dyes and colouring agents</a:t>
          </a:r>
          <a:endParaRPr lang="en-US" sz="2100" b="1" kern="1200" dirty="0"/>
        </a:p>
      </dsp:txBody>
      <dsp:txXfrm>
        <a:off x="1702574" y="3352750"/>
        <a:ext cx="3062970" cy="986910"/>
      </dsp:txXfrm>
    </dsp:sp>
    <dsp:sp modelId="{CAF46635-D4D3-4E10-839D-CEE1382E42F3}">
      <dsp:nvSpPr>
        <dsp:cNvPr id="0" name=""/>
        <dsp:cNvSpPr/>
      </dsp:nvSpPr>
      <dsp:spPr>
        <a:xfrm>
          <a:off x="1292199" y="671165"/>
          <a:ext cx="410375" cy="4171292"/>
        </a:xfrm>
        <a:custGeom>
          <a:avLst/>
          <a:gdLst/>
          <a:ahLst/>
          <a:cxnLst/>
          <a:rect l="0" t="0" r="0" b="0"/>
          <a:pathLst>
            <a:path>
              <a:moveTo>
                <a:pt x="0" y="0"/>
              </a:moveTo>
              <a:lnTo>
                <a:pt x="0" y="4171292"/>
              </a:lnTo>
              <a:lnTo>
                <a:pt x="410375" y="417129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B6CBCD-B2E9-40E2-A0F7-1210284C4FB5}">
      <dsp:nvSpPr>
        <dsp:cNvPr id="0" name=""/>
        <dsp:cNvSpPr/>
      </dsp:nvSpPr>
      <dsp:spPr>
        <a:xfrm>
          <a:off x="1702574" y="4507259"/>
          <a:ext cx="3050453" cy="67039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l" defTabSz="933450">
            <a:lnSpc>
              <a:spcPct val="90000"/>
            </a:lnSpc>
            <a:spcBef>
              <a:spcPct val="0"/>
            </a:spcBef>
            <a:spcAft>
              <a:spcPct val="35000"/>
            </a:spcAft>
          </a:pPr>
          <a:r>
            <a:rPr lang="en-IN" sz="2100" b="1" kern="1200" dirty="0" smtClean="0"/>
            <a:t>Commercial uses Agar</a:t>
          </a:r>
          <a:endParaRPr lang="en-US" sz="2100" b="1" kern="1200" dirty="0"/>
        </a:p>
      </dsp:txBody>
      <dsp:txXfrm>
        <a:off x="1702574" y="4507259"/>
        <a:ext cx="3050453" cy="670396"/>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8B5AA2F-31B4-44B3-B647-8870F651271F}">
      <dsp:nvSpPr>
        <dsp:cNvPr id="0" name=""/>
        <dsp:cNvSpPr/>
      </dsp:nvSpPr>
      <dsp:spPr>
        <a:xfrm>
          <a:off x="380995" y="1416843"/>
          <a:ext cx="2422534" cy="1230312"/>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b="1" kern="1200" dirty="0" smtClean="0">
              <a:solidFill>
                <a:schemeClr val="tx1"/>
              </a:solidFill>
            </a:rPr>
            <a:t>Classification of Algae</a:t>
          </a:r>
          <a:endParaRPr lang="en-US" sz="3000" b="1" kern="1200" dirty="0">
            <a:solidFill>
              <a:schemeClr val="tx1"/>
            </a:solidFill>
          </a:endParaRPr>
        </a:p>
      </dsp:txBody>
      <dsp:txXfrm>
        <a:off x="380995" y="1416843"/>
        <a:ext cx="2422534" cy="1230312"/>
      </dsp:txXfrm>
    </dsp:sp>
    <dsp:sp modelId="{FB98B319-F84D-4ADC-A638-6C778742A5E1}">
      <dsp:nvSpPr>
        <dsp:cNvPr id="0" name=""/>
        <dsp:cNvSpPr/>
      </dsp:nvSpPr>
      <dsp:spPr>
        <a:xfrm rot="18289469">
          <a:off x="2433886" y="1297324"/>
          <a:ext cx="1723535" cy="54492"/>
        </a:xfrm>
        <a:custGeom>
          <a:avLst/>
          <a:gdLst/>
          <a:ahLst/>
          <a:cxnLst/>
          <a:rect l="0" t="0" r="0" b="0"/>
          <a:pathLst>
            <a:path>
              <a:moveTo>
                <a:pt x="0" y="27246"/>
              </a:moveTo>
              <a:lnTo>
                <a:pt x="1723535" y="27246"/>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rot="18289469">
        <a:off x="3252566" y="1281481"/>
        <a:ext cx="86176" cy="86176"/>
      </dsp:txXfrm>
    </dsp:sp>
    <dsp:sp modelId="{9E9BD927-D2B6-4791-9C08-646941EC2D01}">
      <dsp:nvSpPr>
        <dsp:cNvPr id="0" name=""/>
        <dsp:cNvSpPr/>
      </dsp:nvSpPr>
      <dsp:spPr>
        <a:xfrm>
          <a:off x="3787779" y="1984"/>
          <a:ext cx="2460625" cy="1230312"/>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b="1" kern="1200" dirty="0" smtClean="0">
              <a:solidFill>
                <a:schemeClr val="tx1"/>
              </a:solidFill>
            </a:rPr>
            <a:t>Chlorophyceae (Green Algae)</a:t>
          </a:r>
          <a:endParaRPr lang="en-US" sz="3000" b="1" kern="1200" dirty="0">
            <a:solidFill>
              <a:schemeClr val="tx1"/>
            </a:solidFill>
          </a:endParaRPr>
        </a:p>
      </dsp:txBody>
      <dsp:txXfrm>
        <a:off x="3787779" y="1984"/>
        <a:ext cx="2460625" cy="1230312"/>
      </dsp:txXfrm>
    </dsp:sp>
    <dsp:sp modelId="{2ADD963B-E270-4053-9A0C-523FE160FB7E}">
      <dsp:nvSpPr>
        <dsp:cNvPr id="0" name=""/>
        <dsp:cNvSpPr/>
      </dsp:nvSpPr>
      <dsp:spPr>
        <a:xfrm>
          <a:off x="2803529" y="2004753"/>
          <a:ext cx="984249" cy="54492"/>
        </a:xfrm>
        <a:custGeom>
          <a:avLst/>
          <a:gdLst/>
          <a:ahLst/>
          <a:cxnLst/>
          <a:rect l="0" t="0" r="0" b="0"/>
          <a:pathLst>
            <a:path>
              <a:moveTo>
                <a:pt x="0" y="27246"/>
              </a:moveTo>
              <a:lnTo>
                <a:pt x="984249" y="27246"/>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71048" y="2007393"/>
        <a:ext cx="49212" cy="49212"/>
      </dsp:txXfrm>
    </dsp:sp>
    <dsp:sp modelId="{9358D83A-2C62-4C46-805C-9E1F20AB182E}">
      <dsp:nvSpPr>
        <dsp:cNvPr id="0" name=""/>
        <dsp:cNvSpPr/>
      </dsp:nvSpPr>
      <dsp:spPr>
        <a:xfrm>
          <a:off x="3787779" y="1416843"/>
          <a:ext cx="2460625" cy="1230312"/>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b="1" kern="1200" dirty="0" smtClean="0">
              <a:solidFill>
                <a:schemeClr val="tx1"/>
              </a:solidFill>
            </a:rPr>
            <a:t>Phaeophyceae (Brown Algae)</a:t>
          </a:r>
          <a:endParaRPr lang="en-US" sz="3000" b="1" kern="1200" dirty="0">
            <a:solidFill>
              <a:schemeClr val="tx1"/>
            </a:solidFill>
          </a:endParaRPr>
        </a:p>
      </dsp:txBody>
      <dsp:txXfrm>
        <a:off x="3787779" y="1416843"/>
        <a:ext cx="2460625" cy="1230312"/>
      </dsp:txXfrm>
    </dsp:sp>
    <dsp:sp modelId="{C51D1C9E-2B82-4B06-8680-C5E96C19FBBC}">
      <dsp:nvSpPr>
        <dsp:cNvPr id="0" name=""/>
        <dsp:cNvSpPr/>
      </dsp:nvSpPr>
      <dsp:spPr>
        <a:xfrm rot="3310531">
          <a:off x="2433886" y="2712183"/>
          <a:ext cx="1723535" cy="54492"/>
        </a:xfrm>
        <a:custGeom>
          <a:avLst/>
          <a:gdLst/>
          <a:ahLst/>
          <a:cxnLst/>
          <a:rect l="0" t="0" r="0" b="0"/>
          <a:pathLst>
            <a:path>
              <a:moveTo>
                <a:pt x="0" y="27246"/>
              </a:moveTo>
              <a:lnTo>
                <a:pt x="1723535" y="27246"/>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rot="3310531">
        <a:off x="3252566" y="2696341"/>
        <a:ext cx="86176" cy="86176"/>
      </dsp:txXfrm>
    </dsp:sp>
    <dsp:sp modelId="{E98F2886-65B3-4EAD-A2A1-600F81DC290B}">
      <dsp:nvSpPr>
        <dsp:cNvPr id="0" name=""/>
        <dsp:cNvSpPr/>
      </dsp:nvSpPr>
      <dsp:spPr>
        <a:xfrm>
          <a:off x="3787779" y="2831703"/>
          <a:ext cx="2460625" cy="1230312"/>
        </a:xfrm>
        <a:prstGeom prst="roundRect">
          <a:avLst>
            <a:gd name="adj" fmla="val 1000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b="1" kern="1200" dirty="0" smtClean="0">
              <a:solidFill>
                <a:schemeClr val="tx1"/>
              </a:solidFill>
            </a:rPr>
            <a:t>Rhodophyceae (Red Algae)</a:t>
          </a:r>
          <a:endParaRPr lang="en-US" sz="3000" b="1" kern="1200" dirty="0">
            <a:solidFill>
              <a:schemeClr val="tx1"/>
            </a:solidFill>
          </a:endParaRPr>
        </a:p>
      </dsp:txBody>
      <dsp:txXfrm>
        <a:off x="3787779" y="2831703"/>
        <a:ext cx="2460625" cy="1230312"/>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54139C-4409-4502-B7BC-A8653A9DADE1}" type="datetimeFigureOut">
              <a:rPr lang="en-US" smtClean="0"/>
              <a:pPr/>
              <a:t>5/2/2020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9DC042-35D1-4CE0-AED9-F17F2CB38CC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1887A03B-BBC6-4554-BB6E-F66A0AD9411E}" type="slidenum">
              <a:rPr lang="en-US" smtClean="0"/>
              <a:pPr/>
              <a:t>49</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75D3B6-624B-4EBC-B48E-7CE6B06A29A4}" type="slidenum">
              <a:rPr lang="en-US"/>
              <a:pPr/>
              <a:t>112</a:t>
            </a:fld>
            <a:endParaRPr lang="en-US"/>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F2F3E9-3BE8-4695-B67E-ED4A2C585D8E}" type="slidenum">
              <a:rPr lang="en-US"/>
              <a:pPr/>
              <a:t>70</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9DC042-35D1-4CE0-AED9-F17F2CB38CC7}" type="slidenum">
              <a:rPr lang="en-US" smtClean="0"/>
              <a:pPr/>
              <a:t>71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F97C4A-B724-4ADA-8115-6550A86CCF1E}" type="slidenum">
              <a:rPr lang="en-US"/>
              <a:pPr/>
              <a:t>73</a:t>
            </a:fld>
            <a:endParaRPr lang="en-US"/>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011A22-AE60-452F-8DC5-B48492FECBE3}" type="slidenum">
              <a:rPr lang="en-US"/>
              <a:pPr/>
              <a:t>74</a:t>
            </a:fld>
            <a:endParaRPr lang="en-US"/>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261B38-5206-4464-BAA0-AA7AEE237B83}" type="slidenum">
              <a:rPr lang="en-US"/>
              <a:pPr/>
              <a:t>75</a:t>
            </a:fld>
            <a:endParaRPr lang="en-US"/>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E5EFEF-7956-4DD3-9CC6-9A370F3C9865}" type="slidenum">
              <a:rPr lang="en-US"/>
              <a:pPr/>
              <a:t>79</a:t>
            </a:fld>
            <a:endParaRPr lang="en-US"/>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224586-059A-4612-9BD7-6647641F0A81}" type="slidenum">
              <a:rPr lang="en-US"/>
              <a:pPr/>
              <a:t>87</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33E2B5-898C-4D28-9C5F-85E61BB101B8}" type="slidenum">
              <a:rPr lang="en-US"/>
              <a:pPr/>
              <a:t>88</a:t>
            </a:fld>
            <a:endParaRPr lang="en-US"/>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1D8BD707-D9CF-40AE-B4C6-C98DA3205C09}" type="datetimeFigureOut">
              <a:rPr lang="en-US" smtClean="0"/>
              <a:pPr/>
              <a:t>5/2/2020</a:t>
            </a:fld>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5/2/2020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fld id="{1D8BD707-D9CF-40AE-B4C6-C98DA3205C09}" type="datetimeFigureOut">
              <a:rPr lang="en-US" smtClean="0"/>
              <a:pPr/>
              <a:t>5/2/2020</a:t>
            </a:fld>
            <a:endParaRPr lang="en-US"/>
          </a:p>
        </p:txBody>
      </p:sp>
      <p:sp>
        <p:nvSpPr>
          <p:cNvPr id="5" name="Footer Placeholder 4"/>
          <p:cNvSpPr>
            <a:spLocks noGrp="1"/>
          </p:cNvSpPr>
          <p:nvPr>
            <p:ph type="ftr" sz="quarter" idx="11"/>
          </p:nvPr>
        </p:nvSpPr>
        <p:spPr>
          <a:xfrm>
            <a:off x="457200" y="6556248"/>
            <a:ext cx="3657600" cy="228600"/>
          </a:xfrm>
        </p:spPr>
        <p:txBody>
          <a:bodyPr/>
          <a:lstStyle>
            <a:extLst/>
          </a:lstStyle>
          <a:p>
            <a:endParaRPr lang="en-US"/>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GB"/>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GB"/>
              <a:t>Ann Morris, Advisory Teacher - Science, 29.4.02</a:t>
            </a: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9E9D89A-5C3D-4237-B2A1-0D8D39FC7AC2}" type="slidenum">
              <a:rPr lang="en-GB"/>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GB"/>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GB"/>
              <a:t>Ann Morris, Advisory Teacher - Science, 29.4.02</a:t>
            </a: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37786EA5-9955-4816-856A-0BA1959E4297}"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5/2/2020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1D8BD707-D9CF-40AE-B4C6-C98DA3205C09}" type="datetimeFigureOut">
              <a:rPr lang="en-US" smtClean="0"/>
              <a:pPr/>
              <a:t>5/2/2020</a:t>
            </a:fld>
            <a:endParaRPr lang="en-US"/>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a:p>
        </p:txBody>
      </p:sp>
      <p:sp>
        <p:nvSpPr>
          <p:cNvPr id="6" name="Slide Number Placeholder 5"/>
          <p:cNvSpPr>
            <a:spLocks noGrp="1"/>
          </p:cNvSpPr>
          <p:nvPr>
            <p:ph type="sldNum" sz="quarter" idx="12"/>
          </p:nvPr>
        </p:nvSpPr>
        <p:spPr>
          <a:xfrm>
            <a:off x="6733952" y="6555112"/>
            <a:ext cx="588336" cy="228600"/>
          </a:xfrm>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5/2/2020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5/2/2020</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D8BD707-D9CF-40AE-B4C6-C98DA3205C09}" type="datetimeFigureOut">
              <a:rPr lang="en-US" smtClean="0"/>
              <a:pPr/>
              <a:t>5/2/2020</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1D8BD707-D9CF-40AE-B4C6-C98DA3205C09}" type="datetimeFigureOut">
              <a:rPr lang="en-US" smtClean="0"/>
              <a:pPr/>
              <a:t>5/2/2020</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5/2/2020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5/2/2020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5">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1D8BD707-D9CF-40AE-B4C6-C98DA3205C09}" type="datetimeFigureOut">
              <a:rPr lang="en-US" smtClean="0"/>
              <a:pPr/>
              <a:t>5/2/2020</a:t>
            </a:fld>
            <a:endParaRPr lang="en-US"/>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1.jpeg"/><Relationship Id="rId11" Type="http://schemas.openxmlformats.org/officeDocument/2006/relationships/image" Target="../media/image56.pn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61.jpeg"/><Relationship Id="rId4" Type="http://schemas.openxmlformats.org/officeDocument/2006/relationships/image" Target="../media/image60.jpeg"/></Relationships>
</file>

<file path=ppt/slides/_rels/slide7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8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8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PLANTAE KINGDOM</a:t>
            </a:r>
            <a:endParaRPr lang="en-US" dirty="0"/>
          </a:p>
        </p:txBody>
      </p:sp>
      <p:sp>
        <p:nvSpPr>
          <p:cNvPr id="3" name="Subtitle 2"/>
          <p:cNvSpPr>
            <a:spLocks noGrp="1"/>
          </p:cNvSpPr>
          <p:nvPr>
            <p:ph type="subTitle" idx="1"/>
          </p:nvPr>
        </p:nvSpPr>
        <p:spPr/>
        <p:txBody>
          <a:bodyPr/>
          <a:lstStyle/>
          <a:p>
            <a:r>
              <a:rPr lang="en-US" dirty="0" smtClean="0"/>
              <a:t>BIOLOGY CLASS XI,CHAPTER-03</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pendrive\image cla\plant_classification.png"/>
          <p:cNvPicPr>
            <a:picLocks noChangeAspect="1" noChangeArrowheads="1"/>
          </p:cNvPicPr>
          <p:nvPr/>
        </p:nvPicPr>
        <p:blipFill>
          <a:blip r:embed="rId2" cstate="print"/>
          <a:srcRect/>
          <a:stretch>
            <a:fillRect/>
          </a:stretch>
        </p:blipFill>
        <p:spPr bwMode="auto">
          <a:xfrm>
            <a:off x="76200" y="310169"/>
            <a:ext cx="8077200" cy="6237661"/>
          </a:xfrm>
          <a:prstGeom prst="rect">
            <a:avLst/>
          </a:prstGeom>
          <a:noFill/>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152400"/>
            <a:ext cx="7772400" cy="1143000"/>
          </a:xfrm>
        </p:spPr>
        <p:txBody>
          <a:bodyPr/>
          <a:lstStyle/>
          <a:p>
            <a:r>
              <a:rPr lang="en-GB" dirty="0">
                <a:latin typeface="Comic Sans MS" pitchFamily="66" charset="0"/>
              </a:rPr>
              <a:t>Female Parts</a:t>
            </a:r>
          </a:p>
        </p:txBody>
      </p:sp>
      <p:pic>
        <p:nvPicPr>
          <p:cNvPr id="10254" name="Picture 14" descr="pabi"/>
          <p:cNvPicPr>
            <a:picLocks noGrp="1" noChangeAspect="1" noChangeArrowheads="1"/>
          </p:cNvPicPr>
          <p:nvPr>
            <p:ph type="clipArt" sz="half" idx="1"/>
          </p:nvPr>
        </p:nvPicPr>
        <p:blipFill>
          <a:blip r:embed="rId2" cstate="print"/>
          <a:stretch>
            <a:fillRect/>
          </a:stretch>
        </p:blipFill>
        <p:spPr>
          <a:xfrm>
            <a:off x="304800" y="2357437"/>
            <a:ext cx="4343400" cy="3890963"/>
          </a:xfrm>
          <a:noFill/>
          <a:ln/>
        </p:spPr>
      </p:pic>
      <p:sp>
        <p:nvSpPr>
          <p:cNvPr id="10244" name="Rectangle 4"/>
          <p:cNvSpPr>
            <a:spLocks noGrp="1" noChangeArrowheads="1"/>
          </p:cNvSpPr>
          <p:nvPr>
            <p:ph type="body" sz="half" idx="2"/>
          </p:nvPr>
        </p:nvSpPr>
        <p:spPr/>
        <p:txBody>
          <a:bodyPr/>
          <a:lstStyle/>
          <a:p>
            <a:r>
              <a:rPr lang="en-GB" sz="2800">
                <a:latin typeface="Comic Sans MS" pitchFamily="66" charset="0"/>
              </a:rPr>
              <a:t>S</a:t>
            </a:r>
            <a:r>
              <a:rPr lang="en-GB" sz="2800" b="1">
                <a:latin typeface="Comic Sans MS" pitchFamily="66" charset="0"/>
              </a:rPr>
              <a:t>tigma</a:t>
            </a:r>
            <a:r>
              <a:rPr lang="en-GB" sz="2800">
                <a:latin typeface="Comic Sans MS" pitchFamily="66" charset="0"/>
              </a:rPr>
              <a:t>:</a:t>
            </a:r>
          </a:p>
          <a:p>
            <a:pPr lvl="1"/>
            <a:r>
              <a:rPr lang="en-GB" sz="2400">
                <a:latin typeface="Comic Sans MS" pitchFamily="66" charset="0"/>
              </a:rPr>
              <a:t>The pollen from another flower collects on the stigma’s sticky surface.</a:t>
            </a:r>
          </a:p>
          <a:p>
            <a:r>
              <a:rPr lang="en-GB" sz="2800" b="1">
                <a:latin typeface="Comic Sans MS" pitchFamily="66" charset="0"/>
              </a:rPr>
              <a:t>Style:</a:t>
            </a:r>
          </a:p>
          <a:p>
            <a:pPr lvl="1"/>
            <a:r>
              <a:rPr lang="en-US" sz="2400">
                <a:latin typeface="Comic Sans MS" pitchFamily="66" charset="0"/>
              </a:rPr>
              <a:t>raises the stigma away from the Ovary</a:t>
            </a:r>
            <a:r>
              <a:rPr lang="en-US" sz="2400"/>
              <a:t> </a:t>
            </a:r>
            <a:endParaRPr lang="en-GB" sz="2400" b="1">
              <a:latin typeface="Comic Sans MS" pitchFamily="66" charset="0"/>
            </a:endParaRPr>
          </a:p>
          <a:p>
            <a:pPr>
              <a:buFontTx/>
              <a:buNone/>
            </a:pPr>
            <a:endParaRPr lang="en-GB" sz="2800">
              <a:latin typeface="Comic Sans MS" pitchFamily="66" charset="0"/>
            </a:endParaRPr>
          </a:p>
        </p:txBody>
      </p:sp>
      <p:sp>
        <p:nvSpPr>
          <p:cNvPr id="10250" name="Text Box 10"/>
          <p:cNvSpPr txBox="1">
            <a:spLocks noChangeArrowheads="1"/>
          </p:cNvSpPr>
          <p:nvPr/>
        </p:nvSpPr>
        <p:spPr bwMode="auto">
          <a:xfrm>
            <a:off x="914400" y="1447800"/>
            <a:ext cx="1676400" cy="457200"/>
          </a:xfrm>
          <a:prstGeom prst="rect">
            <a:avLst/>
          </a:prstGeom>
          <a:noFill/>
          <a:ln w="9525">
            <a:noFill/>
            <a:miter lim="800000"/>
            <a:headEnd/>
            <a:tailEnd/>
          </a:ln>
          <a:effectLst/>
        </p:spPr>
        <p:txBody>
          <a:bodyPr>
            <a:spAutoFit/>
          </a:bodyPr>
          <a:lstStyle/>
          <a:p>
            <a:pPr>
              <a:spcBef>
                <a:spcPct val="50000"/>
              </a:spcBef>
            </a:pPr>
            <a:r>
              <a:rPr lang="en-GB"/>
              <a:t>stigma</a:t>
            </a:r>
          </a:p>
        </p:txBody>
      </p:sp>
      <p:sp>
        <p:nvSpPr>
          <p:cNvPr id="10255" name="Line 15"/>
          <p:cNvSpPr>
            <a:spLocks noChangeShapeType="1"/>
          </p:cNvSpPr>
          <p:nvPr/>
        </p:nvSpPr>
        <p:spPr bwMode="auto">
          <a:xfrm>
            <a:off x="1524000" y="1905000"/>
            <a:ext cx="990600" cy="1905000"/>
          </a:xfrm>
          <a:prstGeom prst="line">
            <a:avLst/>
          </a:prstGeom>
          <a:noFill/>
          <a:ln w="19050">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24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25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0244">
                                            <p:txEl>
                                              <p:pRg st="0" end="0"/>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499"/>
                                          </p:stCondLst>
                                        </p:cTn>
                                        <p:tgtEl>
                                          <p:spTgt spid="10244">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0244">
                                            <p:txEl>
                                              <p:pRg st="2" end="2"/>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499"/>
                                          </p:stCondLst>
                                        </p:cTn>
                                        <p:tgtEl>
                                          <p:spTgt spid="1024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utoUpdateAnimBg="0"/>
      <p:bldP spid="10244" grpId="0" build="p" autoUpdateAnimBg="0"/>
      <p:bldP spid="10250"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GB">
                <a:latin typeface="Comic Sans MS" pitchFamily="66" charset="0"/>
              </a:rPr>
              <a:t>Female Parts</a:t>
            </a:r>
          </a:p>
        </p:txBody>
      </p:sp>
      <p:pic>
        <p:nvPicPr>
          <p:cNvPr id="13331" name="Picture 19" descr="fertilizationnew"/>
          <p:cNvPicPr>
            <a:picLocks noGrp="1" noChangeAspect="1" noChangeArrowheads="1"/>
          </p:cNvPicPr>
          <p:nvPr>
            <p:ph type="clipArt" sz="half" idx="1"/>
          </p:nvPr>
        </p:nvPicPr>
        <p:blipFill>
          <a:blip r:embed="rId2" cstate="print"/>
          <a:srcRect/>
          <a:stretch>
            <a:fillRect/>
          </a:stretch>
        </p:blipFill>
        <p:spPr>
          <a:xfrm>
            <a:off x="762000" y="1928813"/>
            <a:ext cx="3810000" cy="3762375"/>
          </a:xfrm>
          <a:noFill/>
          <a:ln/>
        </p:spPr>
      </p:pic>
      <p:sp>
        <p:nvSpPr>
          <p:cNvPr id="13316" name="Rectangle 4"/>
          <p:cNvSpPr>
            <a:spLocks noGrp="1" noChangeArrowheads="1"/>
          </p:cNvSpPr>
          <p:nvPr>
            <p:ph type="body" sz="half" idx="2"/>
          </p:nvPr>
        </p:nvSpPr>
        <p:spPr/>
        <p:txBody>
          <a:bodyPr/>
          <a:lstStyle/>
          <a:p>
            <a:r>
              <a:rPr lang="en-GB" sz="2800" b="1">
                <a:latin typeface="Comic Sans MS" pitchFamily="66" charset="0"/>
              </a:rPr>
              <a:t>O</a:t>
            </a:r>
            <a:r>
              <a:rPr lang="en-GB" sz="2800" b="1" i="1">
                <a:latin typeface="Comic Sans MS" pitchFamily="66" charset="0"/>
              </a:rPr>
              <a:t>vary</a:t>
            </a:r>
            <a:r>
              <a:rPr lang="en-GB" sz="2800">
                <a:latin typeface="Comic Sans MS" pitchFamily="66" charset="0"/>
              </a:rPr>
              <a:t> protects the </a:t>
            </a:r>
            <a:r>
              <a:rPr lang="en-GB" sz="2800" b="1" i="1">
                <a:latin typeface="Comic Sans MS" pitchFamily="66" charset="0"/>
              </a:rPr>
              <a:t>ovules(egg)</a:t>
            </a:r>
            <a:r>
              <a:rPr lang="en-GB" sz="2800">
                <a:latin typeface="Comic Sans MS" pitchFamily="66" charset="0"/>
              </a:rPr>
              <a:t>.</a:t>
            </a:r>
          </a:p>
          <a:p>
            <a:endParaRPr lang="en-US" sz="2800">
              <a:latin typeface="Comic Sans MS" pitchFamily="66" charset="0"/>
            </a:endParaRPr>
          </a:p>
          <a:p>
            <a:r>
              <a:rPr lang="en-US" sz="2800">
                <a:latin typeface="Comic Sans MS" pitchFamily="66" charset="0"/>
              </a:rPr>
              <a:t>Once fertilization has taken place it will become the fruit.</a:t>
            </a:r>
            <a:r>
              <a:rPr lang="en-US" sz="2800"/>
              <a:t> </a:t>
            </a:r>
            <a:endParaRPr lang="en-GB" sz="2800">
              <a:latin typeface="Comic Sans MS" pitchFamily="66" charset="0"/>
            </a:endParaRPr>
          </a:p>
          <a:p>
            <a:pPr>
              <a:buFontTx/>
              <a:buNone/>
            </a:pPr>
            <a:endParaRPr lang="en-GB" sz="280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33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3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316">
                                            <p:txEl>
                                              <p:pRg st="2" end="2"/>
                                            </p:txEl>
                                          </p:spTgt>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499"/>
                                          </p:stCondLst>
                                        </p:cTn>
                                        <p:tgtEl>
                                          <p:spTgt spid="133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utoUpdateAnimBg="0"/>
      <p:bldP spid="13316"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REPRODUCTION</a:t>
            </a:r>
            <a:endParaRPr lang="en-US" dirty="0"/>
          </a:p>
        </p:txBody>
      </p:sp>
      <p:sp>
        <p:nvSpPr>
          <p:cNvPr id="3" name="Content Placeholder 2"/>
          <p:cNvSpPr>
            <a:spLocks noGrp="1"/>
          </p:cNvSpPr>
          <p:nvPr>
            <p:ph idx="1"/>
          </p:nvPr>
        </p:nvSpPr>
        <p:spPr/>
        <p:txBody>
          <a:bodyPr>
            <a:normAutofit fontScale="92500" lnSpcReduction="20000"/>
          </a:bodyPr>
          <a:lstStyle/>
          <a:p>
            <a:pPr algn="just"/>
            <a:r>
              <a:rPr lang="en-US" dirty="0" smtClean="0"/>
              <a:t>The </a:t>
            </a:r>
            <a:r>
              <a:rPr lang="en-US" dirty="0" err="1" smtClean="0"/>
              <a:t>dicotyledons</a:t>
            </a:r>
            <a:r>
              <a:rPr lang="en-US" dirty="0" smtClean="0"/>
              <a:t> are </a:t>
            </a:r>
            <a:r>
              <a:rPr lang="en-US" dirty="0" err="1" smtClean="0"/>
              <a:t>characterised</a:t>
            </a:r>
            <a:r>
              <a:rPr lang="en-US" dirty="0" smtClean="0"/>
              <a:t> by having two cotyledons in their seeds while the </a:t>
            </a:r>
            <a:r>
              <a:rPr lang="en-US" dirty="0" err="1" smtClean="0"/>
              <a:t>monocolyledons</a:t>
            </a:r>
            <a:r>
              <a:rPr lang="en-US" dirty="0" smtClean="0"/>
              <a:t> have only one.</a:t>
            </a:r>
          </a:p>
          <a:p>
            <a:pPr algn="just"/>
            <a:r>
              <a:rPr lang="en-US" dirty="0" smtClean="0"/>
              <a:t> The male sex organ in a flower is the stamen. Each stamen consists of a slender filament with an anther at the tip. </a:t>
            </a:r>
          </a:p>
          <a:p>
            <a:pPr algn="just"/>
            <a:r>
              <a:rPr lang="en-US" dirty="0" smtClean="0"/>
              <a:t>The anthers, following meiosis, produce pollen grains.</a:t>
            </a:r>
          </a:p>
          <a:p>
            <a:pPr algn="just"/>
            <a:r>
              <a:rPr lang="en-US" dirty="0" smtClean="0"/>
              <a:t> The female sex organ in a flower is the pistil or the carpel.</a:t>
            </a:r>
          </a:p>
          <a:p>
            <a:pPr algn="just"/>
            <a:r>
              <a:rPr lang="en-US" dirty="0" smtClean="0"/>
              <a:t> Pistil consists of an ovary enclosing one to many ovules. </a:t>
            </a:r>
          </a:p>
          <a:p>
            <a:pPr algn="just"/>
            <a:r>
              <a:rPr lang="en-US" dirty="0" smtClean="0"/>
              <a:t>Within ovules are present highly reduced female gametophytes termed </a:t>
            </a:r>
            <a:r>
              <a:rPr lang="en-US" b="1" dirty="0" smtClean="0"/>
              <a:t>embryo sacs.</a:t>
            </a:r>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REPRODUCTION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embryo-sac formation is preceded by meiosis. </a:t>
            </a:r>
          </a:p>
          <a:p>
            <a:r>
              <a:rPr lang="en-US" dirty="0" smtClean="0"/>
              <a:t>Hence, each of the cells of an embryo-sac is haploid. </a:t>
            </a:r>
          </a:p>
          <a:p>
            <a:r>
              <a:rPr lang="en-US" dirty="0" smtClean="0"/>
              <a:t>Each embryo-sac has a three-celled </a:t>
            </a:r>
            <a:r>
              <a:rPr lang="en-US" b="1" dirty="0" smtClean="0"/>
              <a:t>egg apparatus – one egg cell and two </a:t>
            </a:r>
            <a:r>
              <a:rPr lang="en-US" b="1" dirty="0" err="1" smtClean="0"/>
              <a:t>synergids</a:t>
            </a:r>
            <a:r>
              <a:rPr lang="en-US" b="1" dirty="0" smtClean="0"/>
              <a:t>, three antipodal cells and </a:t>
            </a:r>
            <a:r>
              <a:rPr lang="en-US" dirty="0" smtClean="0"/>
              <a:t>two </a:t>
            </a:r>
            <a:r>
              <a:rPr lang="en-US" b="1" dirty="0" smtClean="0"/>
              <a:t>polar nuclei.</a:t>
            </a:r>
          </a:p>
          <a:p>
            <a:r>
              <a:rPr lang="en-US" b="1" dirty="0" smtClean="0"/>
              <a:t> The polar nuclei eventually fuse to produce a diploid </a:t>
            </a:r>
            <a:r>
              <a:rPr lang="en-US" dirty="0" smtClean="0"/>
              <a:t>secondary nucleus.</a:t>
            </a:r>
          </a:p>
          <a:p>
            <a:r>
              <a:rPr lang="en-US" dirty="0" smtClean="0"/>
              <a:t> Pollen grain, after dispersal from the anthers, are carried by wind or various other agencies to the stigma of a pistil. This is termed as pollination</a:t>
            </a:r>
            <a:endParaRPr 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REPRODUCTION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 The pollen grains germinate on the stigma and the resulting pollen tubes grow through the tissues of stigma and style and reach the ovule. </a:t>
            </a:r>
          </a:p>
          <a:p>
            <a:r>
              <a:rPr lang="en-US" dirty="0" smtClean="0"/>
              <a:t>The pollen tubes enter the embryo-sac where two male gametes are discharged. </a:t>
            </a:r>
          </a:p>
          <a:p>
            <a:r>
              <a:rPr lang="en-US" dirty="0" smtClean="0"/>
              <a:t>One of the male gametes fuses with the egg cell to form a zygote (</a:t>
            </a:r>
            <a:r>
              <a:rPr lang="en-US" dirty="0" err="1" smtClean="0"/>
              <a:t>syngamy</a:t>
            </a:r>
            <a:r>
              <a:rPr lang="en-US" dirty="0" smtClean="0"/>
              <a:t>). </a:t>
            </a:r>
          </a:p>
          <a:p>
            <a:r>
              <a:rPr lang="en-US" dirty="0" smtClean="0"/>
              <a:t>The other male gamete fuses with the diploid secondary nucleus to produce the triploid primary endosperm nucleus (PEN). </a:t>
            </a:r>
          </a:p>
          <a:p>
            <a:r>
              <a:rPr lang="en-US" dirty="0" smtClean="0"/>
              <a:t>Because of the involvement of two fusions, this event is termed as </a:t>
            </a:r>
            <a:r>
              <a:rPr lang="en-US" b="1" dirty="0" smtClean="0"/>
              <a:t>double </a:t>
            </a:r>
            <a:r>
              <a:rPr lang="en-US" b="1" dirty="0" err="1" smtClean="0"/>
              <a:t>fertilisation</a:t>
            </a:r>
            <a:r>
              <a:rPr lang="en-US" b="1" dirty="0" smtClean="0"/>
              <a:t>, </a:t>
            </a:r>
            <a:r>
              <a:rPr lang="en-US" dirty="0" smtClean="0"/>
              <a:t>an event unique to angiosperms.</a:t>
            </a:r>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5" name="Rectangle 3"/>
          <p:cNvSpPr>
            <a:spLocks noGrp="1" noChangeArrowheads="1"/>
          </p:cNvSpPr>
          <p:nvPr>
            <p:ph type="title"/>
          </p:nvPr>
        </p:nvSpPr>
        <p:spPr>
          <a:xfrm>
            <a:off x="2895600" y="685800"/>
            <a:ext cx="6172200" cy="762000"/>
          </a:xfrm>
        </p:spPr>
        <p:txBody>
          <a:bodyPr>
            <a:normAutofit fontScale="90000"/>
          </a:bodyPr>
          <a:lstStyle/>
          <a:p>
            <a:r>
              <a:rPr lang="en-US" sz="3200"/>
              <a:t>Fertilization in flowering plants</a:t>
            </a:r>
            <a:endParaRPr lang="en-US"/>
          </a:p>
        </p:txBody>
      </p:sp>
      <p:sp>
        <p:nvSpPr>
          <p:cNvPr id="397316" name="Rectangle 4" descr="Rectangle: Click to edit Master text styles&#10;Second level&#10;Third level&#10;Fourth level&#10;Fifth level"/>
          <p:cNvSpPr>
            <a:spLocks noGrp="1" noChangeArrowheads="1"/>
          </p:cNvSpPr>
          <p:nvPr>
            <p:ph idx="1"/>
          </p:nvPr>
        </p:nvSpPr>
        <p:spPr>
          <a:xfrm>
            <a:off x="4648200" y="1447800"/>
            <a:ext cx="4343400" cy="5257800"/>
          </a:xfrm>
        </p:spPr>
        <p:txBody>
          <a:bodyPr/>
          <a:lstStyle/>
          <a:p>
            <a:r>
              <a:rPr lang="en-US"/>
              <a:t>Double fertilization</a:t>
            </a:r>
          </a:p>
          <a:p>
            <a:pPr lvl="1"/>
            <a:r>
              <a:rPr lang="en-US"/>
              <a:t>2 sperm from pollen</a:t>
            </a:r>
          </a:p>
          <a:p>
            <a:pPr lvl="2"/>
            <a:r>
              <a:rPr lang="en-US"/>
              <a:t>1 sperm fertilizes egg = diploid zygote</a:t>
            </a:r>
          </a:p>
          <a:p>
            <a:pPr lvl="2"/>
            <a:r>
              <a:rPr lang="en-US"/>
              <a:t>1 sperm fuses with </a:t>
            </a:r>
            <a:br>
              <a:rPr lang="en-US"/>
            </a:br>
            <a:r>
              <a:rPr lang="en-US"/>
              <a:t>2 polar nuclei to form 3n </a:t>
            </a:r>
            <a:r>
              <a:rPr lang="en-US" u="sng">
                <a:solidFill>
                  <a:schemeClr val="tx2"/>
                </a:solidFill>
              </a:rPr>
              <a:t>endosperm</a:t>
            </a:r>
            <a:endParaRPr lang="en-US"/>
          </a:p>
          <a:p>
            <a:pPr lvl="2"/>
            <a:r>
              <a:rPr lang="en-US"/>
              <a:t>endosperm = food tissue in seed</a:t>
            </a:r>
          </a:p>
          <a:p>
            <a:pPr lvl="3"/>
            <a:r>
              <a:rPr lang="en-US"/>
              <a:t>coconut milk</a:t>
            </a:r>
          </a:p>
          <a:p>
            <a:pPr lvl="3"/>
            <a:r>
              <a:rPr lang="en-US"/>
              <a:t>grains</a:t>
            </a:r>
          </a:p>
        </p:txBody>
      </p:sp>
      <p:sp>
        <p:nvSpPr>
          <p:cNvPr id="5" name="Date Placeholder 4"/>
          <p:cNvSpPr>
            <a:spLocks noGrp="1"/>
          </p:cNvSpPr>
          <p:nvPr>
            <p:ph type="dt" sz="half" idx="10"/>
          </p:nvPr>
        </p:nvSpPr>
        <p:spPr/>
        <p:txBody>
          <a:bodyPr/>
          <a:lstStyle/>
          <a:p>
            <a:r>
              <a:rPr lang="en-US"/>
              <a:t>2005-2006</a:t>
            </a:r>
            <a:endParaRPr lang="en-US" b="0"/>
          </a:p>
        </p:txBody>
      </p:sp>
      <p:pic>
        <p:nvPicPr>
          <p:cNvPr id="397314" name="Picture 2"/>
          <p:cNvPicPr>
            <a:picLocks noChangeAspect="1" noChangeArrowheads="1"/>
          </p:cNvPicPr>
          <p:nvPr/>
        </p:nvPicPr>
        <p:blipFill>
          <a:blip r:embed="rId2" cstate="print"/>
          <a:srcRect b="3600"/>
          <a:stretch>
            <a:fillRect/>
          </a:stretch>
        </p:blipFill>
        <p:spPr bwMode="auto">
          <a:xfrm>
            <a:off x="304800" y="1676400"/>
            <a:ext cx="4343400" cy="4953000"/>
          </a:xfrm>
          <a:prstGeom prst="rect">
            <a:avLst/>
          </a:prstGeo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EMBRYO SAC</a:t>
            </a:r>
            <a:endParaRPr lang="en-US" dirty="0"/>
          </a:p>
        </p:txBody>
      </p:sp>
      <p:sp>
        <p:nvSpPr>
          <p:cNvPr id="3" name="Content Placeholder 2"/>
          <p:cNvSpPr>
            <a:spLocks noGrp="1"/>
          </p:cNvSpPr>
          <p:nvPr>
            <p:ph idx="1"/>
          </p:nvPr>
        </p:nvSpPr>
        <p:spPr/>
        <p:txBody>
          <a:bodyPr>
            <a:normAutofit/>
          </a:bodyPr>
          <a:lstStyle/>
          <a:p>
            <a:r>
              <a:rPr lang="en-US" dirty="0" smtClean="0"/>
              <a:t>The zygote develops into an embryo (with one or two cotyledons) and the PEN develops into endosperm which provides nourishment to the developing embryo. </a:t>
            </a:r>
          </a:p>
          <a:p>
            <a:r>
              <a:rPr lang="en-US" dirty="0" smtClean="0"/>
              <a:t>The </a:t>
            </a:r>
            <a:r>
              <a:rPr lang="en-US" dirty="0" err="1" smtClean="0"/>
              <a:t>synergids</a:t>
            </a:r>
            <a:r>
              <a:rPr lang="en-US" dirty="0" smtClean="0"/>
              <a:t> and </a:t>
            </a:r>
            <a:r>
              <a:rPr lang="en-US" dirty="0" err="1" smtClean="0"/>
              <a:t>antipodals</a:t>
            </a:r>
            <a:r>
              <a:rPr lang="en-US" dirty="0" smtClean="0"/>
              <a:t> degenerate after </a:t>
            </a:r>
            <a:r>
              <a:rPr lang="en-US" dirty="0" err="1" smtClean="0"/>
              <a:t>fertilisation</a:t>
            </a:r>
            <a:r>
              <a:rPr lang="en-US" dirty="0" smtClean="0"/>
              <a:t>. </a:t>
            </a:r>
          </a:p>
          <a:p>
            <a:r>
              <a:rPr lang="en-US" dirty="0" smtClean="0"/>
              <a:t>During these events the ovules develop into seeds and the ovaries develop into fruit.</a:t>
            </a:r>
          </a:p>
          <a:p>
            <a:r>
              <a:rPr lang="en-US" dirty="0" smtClean="0"/>
              <a:t> The life cycle of an angiosperm is shown in Figure 3.6</a:t>
            </a:r>
            <a:endParaRPr 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images.jpg"/>
          <p:cNvPicPr>
            <a:picLocks noChangeAspect="1" noChangeArrowheads="1"/>
          </p:cNvPicPr>
          <p:nvPr/>
        </p:nvPicPr>
        <p:blipFill>
          <a:blip r:embed="rId2" cstate="print"/>
          <a:srcRect/>
          <a:stretch>
            <a:fillRect/>
          </a:stretch>
        </p:blipFill>
        <p:spPr bwMode="auto">
          <a:xfrm>
            <a:off x="609600" y="228600"/>
            <a:ext cx="7162800" cy="6324600"/>
          </a:xfrm>
          <a:prstGeom prst="rect">
            <a:avLst/>
          </a:prstGeo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angiosperm_life_cycle1307405675611.jpg"/>
          <p:cNvPicPr>
            <a:picLocks noChangeAspect="1" noChangeArrowheads="1"/>
          </p:cNvPicPr>
          <p:nvPr/>
        </p:nvPicPr>
        <p:blipFill>
          <a:blip r:embed="rId2" cstate="print"/>
          <a:srcRect/>
          <a:stretch>
            <a:fillRect/>
          </a:stretch>
        </p:blipFill>
        <p:spPr bwMode="auto">
          <a:xfrm>
            <a:off x="381000" y="295275"/>
            <a:ext cx="7391400" cy="6267450"/>
          </a:xfrm>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p:txBody>
          <a:bodyPr/>
          <a:lstStyle/>
          <a:p>
            <a:r>
              <a:rPr lang="en-US"/>
              <a:t>Fertilization </a:t>
            </a:r>
          </a:p>
        </p:txBody>
      </p:sp>
      <p:sp>
        <p:nvSpPr>
          <p:cNvPr id="395267" name="Rectangle 3" descr="Rectangle: Click to edit Master text styles&#10;Second level&#10;Third level&#10;Fourth level&#10;Fifth level"/>
          <p:cNvSpPr>
            <a:spLocks noGrp="1" noChangeArrowheads="1"/>
          </p:cNvSpPr>
          <p:nvPr>
            <p:ph idx="1"/>
          </p:nvPr>
        </p:nvSpPr>
        <p:spPr>
          <a:xfrm>
            <a:off x="381000" y="1371600"/>
            <a:ext cx="7772400" cy="4953000"/>
          </a:xfrm>
        </p:spPr>
        <p:txBody>
          <a:bodyPr/>
          <a:lstStyle/>
          <a:p>
            <a:pPr>
              <a:buClrTx/>
            </a:pPr>
            <a:r>
              <a:rPr lang="en-US" dirty="0"/>
              <a:t>Pollination</a:t>
            </a:r>
            <a:endParaRPr lang="en-US" dirty="0">
              <a:solidFill>
                <a:srgbClr val="000000"/>
              </a:solidFill>
            </a:endParaRPr>
          </a:p>
          <a:p>
            <a:pPr lvl="1"/>
            <a:r>
              <a:rPr lang="en-US" sz="2400" u="sng" dirty="0">
                <a:solidFill>
                  <a:schemeClr val="tx2"/>
                </a:solidFill>
              </a:rPr>
              <a:t>pollen</a:t>
            </a:r>
            <a:r>
              <a:rPr lang="en-US" sz="2400" dirty="0"/>
              <a:t> released from anthers is carried by wind or animals to land on </a:t>
            </a:r>
            <a:r>
              <a:rPr lang="en-US" sz="2400" u="sng" dirty="0">
                <a:solidFill>
                  <a:schemeClr val="tx2"/>
                </a:solidFill>
              </a:rPr>
              <a:t>stigma</a:t>
            </a:r>
            <a:endParaRPr lang="en-US" sz="2400" dirty="0"/>
          </a:p>
          <a:p>
            <a:pPr lvl="1"/>
            <a:r>
              <a:rPr lang="en-US" sz="2400" dirty="0"/>
              <a:t>pollen grain produces a </a:t>
            </a:r>
            <a:r>
              <a:rPr lang="en-US" sz="2400" u="sng" dirty="0">
                <a:solidFill>
                  <a:schemeClr val="tx2"/>
                </a:solidFill>
              </a:rPr>
              <a:t>pollen tube</a:t>
            </a:r>
            <a:endParaRPr lang="en-US" sz="2400" dirty="0"/>
          </a:p>
          <a:p>
            <a:pPr lvl="2"/>
            <a:r>
              <a:rPr lang="en-US" sz="2000" dirty="0"/>
              <a:t>pollen tube grows down </a:t>
            </a:r>
            <a:r>
              <a:rPr lang="en-US" sz="2000" u="sng" dirty="0">
                <a:solidFill>
                  <a:schemeClr val="tx2"/>
                </a:solidFill>
              </a:rPr>
              <a:t>style</a:t>
            </a:r>
            <a:r>
              <a:rPr lang="en-US" sz="2000" dirty="0"/>
              <a:t> into </a:t>
            </a:r>
            <a:r>
              <a:rPr lang="en-US" sz="2000" u="sng" dirty="0">
                <a:solidFill>
                  <a:schemeClr val="tx2"/>
                </a:solidFill>
              </a:rPr>
              <a:t>ovary</a:t>
            </a:r>
            <a:r>
              <a:rPr lang="en-US" sz="2000" dirty="0"/>
              <a:t> &amp; discharges 2 sperm into the </a:t>
            </a:r>
            <a:r>
              <a:rPr lang="en-US" sz="2000" u="sng" dirty="0">
                <a:solidFill>
                  <a:schemeClr val="tx2"/>
                </a:solidFill>
              </a:rPr>
              <a:t>embryo sac</a:t>
            </a:r>
            <a:endParaRPr lang="en-US" sz="2000" dirty="0"/>
          </a:p>
          <a:p>
            <a:pPr lvl="2"/>
            <a:r>
              <a:rPr lang="en-US" sz="2000" dirty="0"/>
              <a:t>1 sperm fertilizes egg = </a:t>
            </a:r>
            <a:r>
              <a:rPr lang="en-US" sz="2000" u="sng" dirty="0">
                <a:solidFill>
                  <a:schemeClr val="tx2"/>
                </a:solidFill>
              </a:rPr>
              <a:t>zygote</a:t>
            </a:r>
            <a:endParaRPr lang="en-US" sz="2000" dirty="0"/>
          </a:p>
          <a:p>
            <a:pPr lvl="2"/>
            <a:r>
              <a:rPr lang="en-US" sz="2000" dirty="0"/>
              <a:t>zygote develops into embryo</a:t>
            </a:r>
          </a:p>
          <a:p>
            <a:pPr lvl="1"/>
            <a:r>
              <a:rPr lang="en-US" sz="2400" u="sng" dirty="0">
                <a:solidFill>
                  <a:schemeClr val="tx2"/>
                </a:solidFill>
              </a:rPr>
              <a:t>ovule</a:t>
            </a:r>
            <a:r>
              <a:rPr lang="en-US" sz="2400" dirty="0"/>
              <a:t> develops into a </a:t>
            </a:r>
            <a:r>
              <a:rPr lang="en-US" sz="2400" u="sng" dirty="0">
                <a:solidFill>
                  <a:schemeClr val="tx2"/>
                </a:solidFill>
              </a:rPr>
              <a:t>seed</a:t>
            </a:r>
            <a:r>
              <a:rPr lang="en-US" sz="2400" dirty="0"/>
              <a:t> </a:t>
            </a:r>
          </a:p>
          <a:p>
            <a:pPr lvl="1"/>
            <a:r>
              <a:rPr lang="en-US" sz="2400" dirty="0"/>
              <a:t>ovary develops into a </a:t>
            </a:r>
            <a:r>
              <a:rPr lang="en-US" sz="2400" u="sng" dirty="0">
                <a:solidFill>
                  <a:schemeClr val="tx2"/>
                </a:solidFill>
              </a:rPr>
              <a:t>fruit</a:t>
            </a:r>
            <a:r>
              <a:rPr lang="en-US" sz="2400" dirty="0"/>
              <a:t> containing </a:t>
            </a:r>
            <a:br>
              <a:rPr lang="en-US" sz="2400" dirty="0"/>
            </a:br>
            <a:r>
              <a:rPr lang="en-US" sz="2400" dirty="0"/>
              <a:t>1 or more seeds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pendrive\image cla\table-1twgbw6.jpg"/>
          <p:cNvPicPr>
            <a:picLocks noChangeAspect="1" noChangeArrowheads="1"/>
          </p:cNvPicPr>
          <p:nvPr/>
        </p:nvPicPr>
        <p:blipFill>
          <a:blip r:embed="rId2" cstate="print"/>
          <a:srcRect/>
          <a:stretch>
            <a:fillRect/>
          </a:stretch>
        </p:blipFill>
        <p:spPr bwMode="auto">
          <a:xfrm>
            <a:off x="152400" y="228600"/>
            <a:ext cx="7848600" cy="6400800"/>
          </a:xfrm>
          <a:prstGeom prst="rect">
            <a:avLst/>
          </a:prstGeom>
          <a:noFill/>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7" name="Rectangle 3"/>
          <p:cNvSpPr>
            <a:spLocks noGrp="1" noChangeArrowheads="1"/>
          </p:cNvSpPr>
          <p:nvPr>
            <p:ph type="title"/>
          </p:nvPr>
        </p:nvSpPr>
        <p:spPr/>
        <p:txBody>
          <a:bodyPr/>
          <a:lstStyle/>
          <a:p>
            <a:r>
              <a:rPr lang="en-US"/>
              <a:t>Fruit </a:t>
            </a:r>
          </a:p>
        </p:txBody>
      </p:sp>
      <p:sp>
        <p:nvSpPr>
          <p:cNvPr id="400388" name="Rectangle 4" descr="Rectangle: Click to edit Master text styles&#10;Second level&#10;Third level&#10;Fourth level&#10;Fifth level"/>
          <p:cNvSpPr>
            <a:spLocks noGrp="1" noChangeArrowheads="1"/>
          </p:cNvSpPr>
          <p:nvPr>
            <p:ph idx="1"/>
          </p:nvPr>
        </p:nvSpPr>
        <p:spPr>
          <a:xfrm>
            <a:off x="838200" y="1371600"/>
            <a:ext cx="7772400" cy="2209800"/>
          </a:xfrm>
        </p:spPr>
        <p:txBody>
          <a:bodyPr/>
          <a:lstStyle/>
          <a:p>
            <a:r>
              <a:rPr lang="en-US" sz="2200"/>
              <a:t>Fruit is a mature ovary</a:t>
            </a:r>
          </a:p>
          <a:p>
            <a:pPr lvl="1">
              <a:buClrTx/>
            </a:pPr>
            <a:r>
              <a:rPr lang="en-US" sz="2000"/>
              <a:t>seeds develop from ovules </a:t>
            </a:r>
          </a:p>
          <a:p>
            <a:pPr lvl="1">
              <a:buClrTx/>
            </a:pPr>
            <a:r>
              <a:rPr lang="en-US" sz="2000"/>
              <a:t>wall of ovary thickens to form fruit</a:t>
            </a:r>
          </a:p>
          <a:p>
            <a:pPr lvl="1">
              <a:buClrTx/>
            </a:pPr>
            <a:r>
              <a:rPr lang="en-US" sz="2000"/>
              <a:t>fruits protect dormant seeds &amp; </a:t>
            </a:r>
            <a:br>
              <a:rPr lang="en-US" sz="2000"/>
            </a:br>
            <a:r>
              <a:rPr lang="en-US" sz="2000"/>
              <a:t>aid in their dispersal</a:t>
            </a:r>
          </a:p>
        </p:txBody>
      </p:sp>
      <p:sp>
        <p:nvSpPr>
          <p:cNvPr id="5" name="Date Placeholder 4"/>
          <p:cNvSpPr>
            <a:spLocks noGrp="1"/>
          </p:cNvSpPr>
          <p:nvPr>
            <p:ph type="dt" sz="half" idx="10"/>
          </p:nvPr>
        </p:nvSpPr>
        <p:spPr/>
        <p:txBody>
          <a:bodyPr/>
          <a:lstStyle/>
          <a:p>
            <a:r>
              <a:rPr lang="en-US"/>
              <a:t>2005-2006</a:t>
            </a:r>
            <a:endParaRPr lang="en-US" b="0"/>
          </a:p>
        </p:txBody>
      </p:sp>
      <p:pic>
        <p:nvPicPr>
          <p:cNvPr id="400386" name="Picture 2"/>
          <p:cNvPicPr>
            <a:picLocks noChangeAspect="1" noChangeArrowheads="1"/>
          </p:cNvPicPr>
          <p:nvPr/>
        </p:nvPicPr>
        <p:blipFill>
          <a:blip r:embed="rId2" cstate="print"/>
          <a:srcRect b="5319"/>
          <a:stretch>
            <a:fillRect/>
          </a:stretch>
        </p:blipFill>
        <p:spPr bwMode="auto">
          <a:xfrm>
            <a:off x="1066800" y="3181350"/>
            <a:ext cx="6477000" cy="3600450"/>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normAutofit fontScale="90000"/>
          </a:bodyPr>
          <a:lstStyle/>
          <a:p>
            <a:r>
              <a:rPr lang="en-US"/>
              <a:t>Characteristics of Monocots &amp; Dicots</a:t>
            </a:r>
          </a:p>
        </p:txBody>
      </p:sp>
      <p:sp>
        <p:nvSpPr>
          <p:cNvPr id="37891" name="Rectangle 3"/>
          <p:cNvSpPr>
            <a:spLocks noGrp="1" noChangeArrowheads="1"/>
          </p:cNvSpPr>
          <p:nvPr>
            <p:ph idx="1"/>
          </p:nvPr>
        </p:nvSpPr>
        <p:spPr/>
        <p:txBody>
          <a:bodyPr/>
          <a:lstStyle/>
          <a:p>
            <a:endParaRPr lang="en-US"/>
          </a:p>
        </p:txBody>
      </p:sp>
      <p:pic>
        <p:nvPicPr>
          <p:cNvPr id="37892" name="Picture 4" descr="C:\Documents and Settings\Leslie Melquist\My Documents\My Pictures\Unit 7 Plants\Ch. 22\Data table.jpg"/>
          <p:cNvPicPr>
            <a:picLocks noChangeAspect="1" noChangeArrowheads="1"/>
          </p:cNvPicPr>
          <p:nvPr/>
        </p:nvPicPr>
        <p:blipFill>
          <a:blip r:embed="rId2" cstate="print"/>
          <a:srcRect/>
          <a:stretch>
            <a:fillRect/>
          </a:stretch>
        </p:blipFill>
        <p:spPr bwMode="auto">
          <a:xfrm>
            <a:off x="152400" y="-14288"/>
            <a:ext cx="8839200" cy="6872288"/>
          </a:xfrm>
          <a:prstGeom prst="rect">
            <a:avLst/>
          </a:prstGeom>
          <a:noFill/>
        </p:spPr>
      </p:pic>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ctrTitle"/>
          </p:nvPr>
        </p:nvSpPr>
        <p:spPr>
          <a:xfrm>
            <a:off x="609600" y="2819400"/>
            <a:ext cx="7772400" cy="914400"/>
          </a:xfrm>
        </p:spPr>
        <p:txBody>
          <a:bodyPr/>
          <a:lstStyle/>
          <a:p>
            <a:pPr algn="ctr"/>
            <a:r>
              <a:rPr lang="en-US" dirty="0"/>
              <a:t>Any Questions??</a:t>
            </a:r>
          </a:p>
        </p:txBody>
      </p:sp>
      <p:sp>
        <p:nvSpPr>
          <p:cNvPr id="3" name="Rectangle 69"/>
          <p:cNvSpPr>
            <a:spLocks noGrp="1" noChangeArrowheads="1"/>
          </p:cNvSpPr>
          <p:nvPr>
            <p:ph type="dt" sz="half" idx="10"/>
          </p:nvPr>
        </p:nvSpPr>
        <p:spPr>
          <a:xfrm>
            <a:off x="6934200" y="6264275"/>
            <a:ext cx="1524000" cy="457200"/>
          </a:xfrm>
          <a:prstGeom prst="rect">
            <a:avLst/>
          </a:prstGeom>
        </p:spPr>
        <p:txBody>
          <a:bodyPr/>
          <a:lstStyle/>
          <a:p>
            <a:r>
              <a:rPr lang="en-US"/>
              <a:t>2005-2006</a:t>
            </a:r>
            <a:endParaRPr lang="en-US" b="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 y="152400"/>
            <a:ext cx="7772400" cy="657301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557272" y="5213602"/>
            <a:ext cx="4002024" cy="1644396"/>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3060954" y="5447182"/>
            <a:ext cx="2949575" cy="1031875"/>
          </a:xfrm>
          <a:prstGeom prst="rect">
            <a:avLst/>
          </a:prstGeom>
        </p:spPr>
        <p:txBody>
          <a:bodyPr vert="horz" wrap="square" lIns="0" tIns="12700" rIns="0" bIns="0" rtlCol="0">
            <a:spAutoFit/>
          </a:bodyPr>
          <a:lstStyle/>
          <a:p>
            <a:pPr marL="12700">
              <a:lnSpc>
                <a:spcPct val="100000"/>
              </a:lnSpc>
              <a:spcBef>
                <a:spcPts val="100"/>
              </a:spcBef>
              <a:tabLst>
                <a:tab pos="1946910" algn="l"/>
              </a:tabLst>
            </a:pPr>
            <a:r>
              <a:rPr sz="6600" b="1" spc="10" dirty="0">
                <a:solidFill>
                  <a:srgbClr val="0000FF"/>
                </a:solidFill>
                <a:latin typeface="Gabriola"/>
                <a:cs typeface="Gabriola"/>
              </a:rPr>
              <a:t>Th</a:t>
            </a:r>
            <a:r>
              <a:rPr sz="6600" b="1" dirty="0">
                <a:solidFill>
                  <a:srgbClr val="0000FF"/>
                </a:solidFill>
                <a:latin typeface="Gabriola"/>
                <a:cs typeface="Gabriola"/>
              </a:rPr>
              <a:t>a</a:t>
            </a:r>
            <a:r>
              <a:rPr sz="6600" b="1" spc="5" dirty="0">
                <a:solidFill>
                  <a:srgbClr val="0000FF"/>
                </a:solidFill>
                <a:latin typeface="Gabriola"/>
                <a:cs typeface="Gabriola"/>
              </a:rPr>
              <a:t>n</a:t>
            </a:r>
            <a:r>
              <a:rPr sz="6600" b="1" spc="45" dirty="0">
                <a:solidFill>
                  <a:srgbClr val="0000FF"/>
                </a:solidFill>
                <a:latin typeface="Gabriola"/>
                <a:cs typeface="Gabriola"/>
              </a:rPr>
              <a:t>k</a:t>
            </a:r>
            <a:r>
              <a:rPr sz="6600" b="1" dirty="0">
                <a:solidFill>
                  <a:srgbClr val="0000FF"/>
                </a:solidFill>
                <a:latin typeface="Gabriola"/>
                <a:cs typeface="Gabriola"/>
              </a:rPr>
              <a:t>	</a:t>
            </a:r>
            <a:r>
              <a:rPr sz="6600" b="1" spc="-5" dirty="0">
                <a:solidFill>
                  <a:srgbClr val="0000FF"/>
                </a:solidFill>
                <a:latin typeface="Gabriola"/>
                <a:cs typeface="Gabriola"/>
              </a:rPr>
              <a:t>u…</a:t>
            </a:r>
            <a:r>
              <a:rPr sz="6600" b="1" spc="10" dirty="0">
                <a:solidFill>
                  <a:srgbClr val="0000FF"/>
                </a:solidFill>
                <a:latin typeface="Gabriola"/>
                <a:cs typeface="Gabriola"/>
              </a:rPr>
              <a:t>..</a:t>
            </a:r>
            <a:endParaRPr sz="6600">
              <a:latin typeface="Gabriola"/>
              <a:cs typeface="Gabriola"/>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pendrive\image cla\plant-kingdom-chart.gif"/>
          <p:cNvPicPr>
            <a:picLocks noChangeAspect="1" noChangeArrowheads="1"/>
          </p:cNvPicPr>
          <p:nvPr/>
        </p:nvPicPr>
        <p:blipFill>
          <a:blip r:embed="rId2" cstate="print"/>
          <a:srcRect/>
          <a:stretch>
            <a:fillRect/>
          </a:stretch>
        </p:blipFill>
        <p:spPr bwMode="auto">
          <a:xfrm>
            <a:off x="304800" y="76200"/>
            <a:ext cx="7696200" cy="67056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Cryptogams and </a:t>
            </a:r>
            <a:r>
              <a:rPr lang="en-US" dirty="0" err="1" smtClean="0"/>
              <a:t>Phanerogams</a:t>
            </a:r>
            <a:r>
              <a:rPr lang="en-US" dirty="0" smtClean="0"/>
              <a:t> </a:t>
            </a:r>
            <a:endParaRPr lang="en-US" dirty="0"/>
          </a:p>
        </p:txBody>
      </p:sp>
      <p:sp>
        <p:nvSpPr>
          <p:cNvPr id="3" name="Content Placeholder 2"/>
          <p:cNvSpPr>
            <a:spLocks noGrp="1"/>
          </p:cNvSpPr>
          <p:nvPr>
            <p:ph idx="1"/>
          </p:nvPr>
        </p:nvSpPr>
        <p:spPr/>
        <p:txBody>
          <a:bodyPr>
            <a:normAutofit/>
          </a:bodyPr>
          <a:lstStyle/>
          <a:p>
            <a:r>
              <a:rPr lang="en-US" dirty="0" smtClean="0">
                <a:solidFill>
                  <a:srgbClr val="FF0000"/>
                </a:solidFill>
              </a:rPr>
              <a:t>Cryptogams are flowerless or seedless plants-</a:t>
            </a:r>
          </a:p>
          <a:p>
            <a:pPr>
              <a:buFont typeface="Wingdings" pitchFamily="2" charset="2"/>
              <a:buChar char="Ø"/>
            </a:pPr>
            <a:r>
              <a:rPr lang="en-US" dirty="0" smtClean="0"/>
              <a:t>1.Thallophyta (Algae),</a:t>
            </a:r>
          </a:p>
          <a:p>
            <a:pPr>
              <a:buFont typeface="Wingdings" pitchFamily="2" charset="2"/>
              <a:buChar char="Ø"/>
            </a:pPr>
            <a:r>
              <a:rPr lang="en-US" dirty="0" smtClean="0"/>
              <a:t>2. Bryophytes,</a:t>
            </a:r>
          </a:p>
          <a:p>
            <a:pPr>
              <a:buFont typeface="Wingdings" pitchFamily="2" charset="2"/>
              <a:buChar char="Ø"/>
            </a:pPr>
            <a:r>
              <a:rPr lang="en-US" dirty="0" smtClean="0"/>
              <a:t>3.Pteridophytes,</a:t>
            </a:r>
          </a:p>
          <a:p>
            <a:r>
              <a:rPr lang="en-US" dirty="0" err="1" smtClean="0">
                <a:solidFill>
                  <a:srgbClr val="FF0000"/>
                </a:solidFill>
              </a:rPr>
              <a:t>Phanerogams</a:t>
            </a:r>
            <a:r>
              <a:rPr lang="en-US" dirty="0" smtClean="0">
                <a:solidFill>
                  <a:srgbClr val="FF0000"/>
                </a:solidFill>
              </a:rPr>
              <a:t> (Spermatophytes)-Flowering or seed bearing plants like-</a:t>
            </a:r>
          </a:p>
          <a:p>
            <a:pPr>
              <a:buFont typeface="Wingdings" pitchFamily="2" charset="2"/>
              <a:buChar char="Ø"/>
            </a:pPr>
            <a:r>
              <a:rPr lang="en-US" dirty="0" smtClean="0"/>
              <a:t> 4.Gymnosperms</a:t>
            </a:r>
          </a:p>
          <a:p>
            <a:pPr>
              <a:buFont typeface="Wingdings" pitchFamily="2" charset="2"/>
              <a:buChar char="Ø"/>
            </a:pPr>
            <a:r>
              <a:rPr lang="en-US" dirty="0" smtClean="0"/>
              <a:t> 5.Angiosperms</a:t>
            </a:r>
          </a:p>
          <a:p>
            <a:pPr>
              <a:buNone/>
            </a:pP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pendrive\image cla\Plant-Kingdom-4.gif"/>
          <p:cNvPicPr>
            <a:picLocks noChangeAspect="1" noChangeArrowheads="1"/>
          </p:cNvPicPr>
          <p:nvPr/>
        </p:nvPicPr>
        <p:blipFill>
          <a:blip r:embed="rId2" cstate="print"/>
          <a:srcRect/>
          <a:stretch>
            <a:fillRect/>
          </a:stretch>
        </p:blipFill>
        <p:spPr bwMode="auto">
          <a:xfrm>
            <a:off x="152400" y="109732"/>
            <a:ext cx="7848600" cy="6595868"/>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TRACHEOPHYTES</a:t>
            </a:r>
            <a:endParaRPr lang="en-US" dirty="0"/>
          </a:p>
        </p:txBody>
      </p:sp>
      <p:sp>
        <p:nvSpPr>
          <p:cNvPr id="3" name="Content Placeholder 2"/>
          <p:cNvSpPr>
            <a:spLocks noGrp="1"/>
          </p:cNvSpPr>
          <p:nvPr>
            <p:ph idx="1"/>
          </p:nvPr>
        </p:nvSpPr>
        <p:spPr/>
        <p:txBody>
          <a:bodyPr/>
          <a:lstStyle/>
          <a:p>
            <a:r>
              <a:rPr lang="en-US" dirty="0" smtClean="0"/>
              <a:t>Vascular plants like</a:t>
            </a:r>
          </a:p>
          <a:p>
            <a:pPr>
              <a:buFont typeface="Wingdings" pitchFamily="2" charset="2"/>
              <a:buChar char="Ø"/>
            </a:pPr>
            <a:r>
              <a:rPr lang="en-US" dirty="0" smtClean="0"/>
              <a:t> </a:t>
            </a:r>
            <a:r>
              <a:rPr lang="en-US" dirty="0" err="1" smtClean="0"/>
              <a:t>Pteridophytes</a:t>
            </a:r>
            <a:endParaRPr lang="en-US" dirty="0" smtClean="0"/>
          </a:p>
          <a:p>
            <a:pPr>
              <a:buFont typeface="Wingdings" pitchFamily="2" charset="2"/>
              <a:buChar char="Ø"/>
            </a:pPr>
            <a:r>
              <a:rPr lang="en-US" dirty="0" smtClean="0"/>
              <a:t> Gymnosperms and</a:t>
            </a:r>
          </a:p>
          <a:p>
            <a:pPr>
              <a:buFont typeface="Wingdings" pitchFamily="2" charset="2"/>
              <a:buChar char="Ø"/>
            </a:pPr>
            <a:r>
              <a:rPr lang="en-US" dirty="0" smtClean="0"/>
              <a:t> Angiosperms</a:t>
            </a:r>
          </a:p>
          <a:p>
            <a:pPr>
              <a:buNone/>
            </a:pPr>
            <a:r>
              <a:rPr lang="en-US" dirty="0" smtClean="0"/>
              <a:t>  These are called TRACHEOPHYTES.</a:t>
            </a:r>
          </a:p>
          <a:p>
            <a:pPr>
              <a:buNone/>
            </a:pPr>
            <a:r>
              <a:rPr lang="en-US" dirty="0" smtClean="0"/>
              <a:t> </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4038600" cy="4876800"/>
          </a:xfrm>
        </p:spPr>
        <p:txBody>
          <a:bodyPr>
            <a:normAutofit fontScale="92500" lnSpcReduction="10000"/>
          </a:bodyPr>
          <a:lstStyle/>
          <a:p>
            <a:pPr>
              <a:buFont typeface="Wingdings" pitchFamily="2" charset="2"/>
              <a:buChar char="v"/>
            </a:pPr>
            <a:r>
              <a:rPr lang="en-US" dirty="0" smtClean="0"/>
              <a:t>Algae are autotrophic, </a:t>
            </a:r>
            <a:r>
              <a:rPr lang="en-IN" dirty="0" smtClean="0"/>
              <a:t>diverse group of eukaryotic organisms, ranging from unicellular to multicellular forms.</a:t>
            </a:r>
          </a:p>
          <a:p>
            <a:pPr>
              <a:buFont typeface="Wingdings" pitchFamily="2" charset="2"/>
              <a:buChar char="v"/>
            </a:pPr>
            <a:r>
              <a:rPr lang="en-IN" i="1" dirty="0" err="1" smtClean="0"/>
              <a:t>Cephaleuros</a:t>
            </a:r>
            <a:r>
              <a:rPr lang="en-IN" dirty="0" smtClean="0"/>
              <a:t> is a parasite on tea plants.</a:t>
            </a:r>
          </a:p>
          <a:p>
            <a:pPr>
              <a:buFont typeface="Wingdings" pitchFamily="2" charset="2"/>
              <a:buChar char="v"/>
            </a:pPr>
            <a:r>
              <a:rPr lang="en-IN" dirty="0" smtClean="0"/>
              <a:t>Aquatic (fresh water and marine) and terrestrial environment.</a:t>
            </a:r>
          </a:p>
          <a:p>
            <a:pPr>
              <a:buFont typeface="Wingdings" pitchFamily="2" charset="2"/>
              <a:buChar char="v"/>
            </a:pPr>
            <a:r>
              <a:rPr lang="en-IN" dirty="0" smtClean="0"/>
              <a:t>They also occur in moist stones, soils, wood, on snow and on ice.</a:t>
            </a:r>
          </a:p>
        </p:txBody>
      </p:sp>
      <p:sp>
        <p:nvSpPr>
          <p:cNvPr id="4" name="Rectangle 3"/>
          <p:cNvSpPr/>
          <p:nvPr/>
        </p:nvSpPr>
        <p:spPr>
          <a:xfrm>
            <a:off x="990600" y="609600"/>
            <a:ext cx="3048000"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IN"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HABITAT</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1028" name="Picture 4" descr="http://www.lajollalight.com/wp-content/blogs.dir/2/files/2013/12/Marine-algae.jpg"/>
          <p:cNvPicPr>
            <a:picLocks noChangeAspect="1" noChangeArrowheads="1"/>
          </p:cNvPicPr>
          <p:nvPr/>
        </p:nvPicPr>
        <p:blipFill>
          <a:blip r:embed="rId2" cstate="print"/>
          <a:srcRect b="23843"/>
          <a:stretch>
            <a:fillRect/>
          </a:stretch>
        </p:blipFill>
        <p:spPr bwMode="auto">
          <a:xfrm>
            <a:off x="5029200" y="1371600"/>
            <a:ext cx="2634343" cy="1447800"/>
          </a:xfrm>
          <a:prstGeom prst="rect">
            <a:avLst/>
          </a:prstGeom>
          <a:noFill/>
        </p:spPr>
      </p:pic>
      <p:pic>
        <p:nvPicPr>
          <p:cNvPr id="1030" name="Picture 6" descr="https://encrypted-tbn1.gstatic.com/images?q=tbn:ANd9GcRfC6E8DWtXRb8cUSWrKXb4sO05sjizpjUZeVZRJ-F_2TWrT2WG"/>
          <p:cNvPicPr>
            <a:picLocks noChangeAspect="1" noChangeArrowheads="1"/>
          </p:cNvPicPr>
          <p:nvPr/>
        </p:nvPicPr>
        <p:blipFill>
          <a:blip r:embed="rId3" cstate="print"/>
          <a:srcRect b="14025"/>
          <a:stretch>
            <a:fillRect/>
          </a:stretch>
        </p:blipFill>
        <p:spPr bwMode="auto">
          <a:xfrm>
            <a:off x="5105400" y="3505200"/>
            <a:ext cx="2667000" cy="1524000"/>
          </a:xfrm>
          <a:prstGeom prst="rect">
            <a:avLst/>
          </a:prstGeom>
          <a:noFill/>
        </p:spPr>
      </p:pic>
      <p:sp>
        <p:nvSpPr>
          <p:cNvPr id="8" name="Rectangle 7"/>
          <p:cNvSpPr/>
          <p:nvPr/>
        </p:nvSpPr>
        <p:spPr>
          <a:xfrm>
            <a:off x="5562600" y="2895600"/>
            <a:ext cx="1905000" cy="369332"/>
          </a:xfrm>
          <a:prstGeom prst="rect">
            <a:avLst/>
          </a:prstGeom>
        </p:spPr>
        <p:txBody>
          <a:bodyPr wrap="square">
            <a:spAutoFit/>
          </a:bodyPr>
          <a:lstStyle/>
          <a:p>
            <a:pPr algn="ctr"/>
            <a:r>
              <a:rPr lang="en-US" b="1" dirty="0" smtClean="0"/>
              <a:t>Marine Algae</a:t>
            </a:r>
            <a:endParaRPr lang="en-US" b="1" dirty="0"/>
          </a:p>
        </p:txBody>
      </p:sp>
      <p:sp>
        <p:nvSpPr>
          <p:cNvPr id="9" name="Rectangle 8"/>
          <p:cNvSpPr/>
          <p:nvPr/>
        </p:nvSpPr>
        <p:spPr>
          <a:xfrm>
            <a:off x="5562600" y="5105400"/>
            <a:ext cx="2133600" cy="369332"/>
          </a:xfrm>
          <a:prstGeom prst="rect">
            <a:avLst/>
          </a:prstGeom>
        </p:spPr>
        <p:txBody>
          <a:bodyPr wrap="square">
            <a:spAutoFit/>
          </a:bodyPr>
          <a:lstStyle/>
          <a:p>
            <a:r>
              <a:rPr lang="en-US" b="1" dirty="0" smtClean="0"/>
              <a:t>Algae on wood</a:t>
            </a:r>
            <a:endParaRPr lang="en-US"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400" y="609600"/>
            <a:ext cx="6172200" cy="52322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SHAPE  AND  SIZE OF ALGAE</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aphicFrame>
        <p:nvGraphicFramePr>
          <p:cNvPr id="5" name="Diagram 4"/>
          <p:cNvGraphicFramePr/>
          <p:nvPr/>
        </p:nvGraphicFramePr>
        <p:xfrm>
          <a:off x="1295400" y="1447800"/>
          <a:ext cx="6172200" cy="416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26" name="AutoShape 2" descr="data:image/jpeg;base64,/9j/4AAQSkZJRgABAQAAAQABAAD/2wCEAAkGBxQSEhUUEBQUFBQUFBQUFBQVFBQUFBQUFBQWFhQUFBQYHCggGBolHBQUITEhJSksLi4uFx8zODMsNygtLisBCgoKDg0NFxAQFywcHCUsLCwsLC4sLCwsLCwsLCwsLCwsLCwsLCwsLCwsLCwsLCwsLCwsLCwsLCwsLCwsLCwsLP/AABEIAIgBOQMBIgACEQEDEQH/xAAaAAEBAAMBAQAAAAAAAAAAAAAAAQIDBAUG/8QAMxAAAgIBAwMBBwIGAgMAAAAAAAECEQMEITEFEkFREyIyYXGBkRXwM0JSobHRFCMGY4L/xAAZAQEBAQEBAQAAAAAAAAAAAAAAAQIEAwX/xAAiEQEBAAICAgICAwAAAAAAAAAAAQIRAyEEMRJBE1EiQlL/2gAMAwEAAhEDEQA/AOtFCBwOMAAAAAAAAAAAUAAOfW6qOKNtN21GMVzJvhI6Dk6npHkUe1pShOM43xafDAxnqckZRTxfFe8Z9yVRbp3FU9kvTfkx0HUVlx9ypSqT7O5N7Nr5f48m55Mjr3ElT7rkm3tso18/Lo8jS9NyQ9jcF/1+17qlHdz2TX9ufQD0dF1GM8cZy7Yd10nJeG1s3VnTlzRj8Uoxvi2l/k+f/Scvs1BRgvdcZO1b99zSv+nf5bm/NoMkpOXZFXgePaUX77TSle3h0U09h6iO/vR2595bel+gjqINpKcW3wlJW+ePw/wzyNNoHGUXkjGMFg9lN90Urbbb+jv+5hpdDLJimu9OlLFil4cVO29vWlH/AOePUaejp+oqWScVXbBJ9/cmmmvwvydSzxa7lKPauZWqX3+6PDl0vLLvbUYuSxvtTtScNmn9aT8l1fTJzc5KMV3Tg1C1soqm74tg1Hsx1MHVTi7dKpLd+i9eUZe2j3dvcu7+m13cXxzweJm6bkftKgvfyxmt47Rjez/Jm+mT+Glvm9r7S1dVxXN+OQaeus8b7e6Pd/TavbnYuPPF32yi65pp19a4PDxdMyLs9xe7meR7xrtdUi4Om5VJtwxtPHLH291RSu1SSuvlzbbsGnuY8sZfDJS+jT/wZ2eX0bRTx93eluoqLu5Uv5W1ylwv2j0wi2LIEBQUALKYlCDCAoKFQooAAAY0UgIKAKABAjYFBqllRpyaxIuh1ks86XUEYfqa9V+RoerZLPJ/VI+q/JkteND1LKmefDVm6OpRfiOoM1RymakTQEMkRsgxlBSVNJrymrX4LGKSpKkuEtkvsUFChRSAKAABkorAChQAChRGwmBkAolSAhUi2QC0CBgUlhksCiwLKhQYBlQWRnJqtTRYN2XMkeXq+qqPk8zWdQcn7r29f9HnO+RcpFkejn6jJ8KvqcUtVJ+Wa1Fszjgb8bHneSfbWmqcn6iCb8m2Ud+L+RtlH5JGLyqxjgvaxPT0/iM+5pbIuOLe7VmPyX3tGEY5OYts249ZkjzvR1Yn8qJgxOUtlsZnk2bRt03Ur5tM9PDqb82eVm09yS2o36fRy7qgnsbnl4/2TT2YZUzacMMclz+TohM6JccpvGo3UQqYAiDFojkUUE7vkKfoBkRsezflhQX1Awc/TcyUH52M1L0I2A7Ei2YgClIUCApADYAAFIAisgAVSFMJyog06vNSPmdfq3J0uPJ2dZ1VKl5/bPJ06fNX6DK6iyM4advhbHVqdGoQVvdkqVW39jDUZFSf4OPK5WztpqivFHfjjUaZwafJTujsS4lLyefJ70Lj06ituWasmHfdndijW9XfBJLfi2eXz7HLLA2bMemaPW0uC0ZywJHl+W+h5jxV9zZpYvffk2TyU9jfpUrvcZ/KTtGrT6Vs9XFHtpJW3yZRhsqXJsji7eW7/wBmJ/OtaaISXlG/Jpfd7vAlp4vhnbizJ4u1u2rX+j6HFjlx5zU6qdV4qnvSNyx+rOjFp0k/yaGdzB2otr0ICCuRO4EKKQAAGAwBUEAFgCgDYAQAAAAAAAFADRqZbG85tUthPY+V6vL3v3+/Bs0+0dlY6jjuS+p1QSSObny1JGmh4p7XtY1MaVVudMJ35v0DwybOW53fauPDj23Z0zknV+PBceDk7cONLxueeefe0TBhtWrR0Y8C5Zsxpv6GU8Zz3K1Vjk9CSm6NnszXVsuOWhx6ideN+bNunnatfk1Z8a7jrwRSi0z1yy3B06LI7t70XPn7nuadPtzsa9blS+peHUzp9N2XVJInScznl+VHh5dR3Pbf08n1/wD4z0zsxPJP4pcKjvvNjhjJ+0mO6yzRu6OFrc7dTk7dl5ONpM6J6SoCdnzHYyoAjb8od32ArARQIUlgABQoCkKAIUMFAAEAAAABYRTVlRtJIRXz+uwb2vBIaH+bI9j1NThOfLjtdv4Zy+VL7npY5vaX8NJeF5N2TK62X1OnDhSjuqa/uanNtNcVscG++mnNmi6TuvWjbCT8WaNlHl8m/FmSVNOyZTpHdimlyb3ujzI515N//Lvh0ecw7V39pqc4wu2rOKU5dy5M56Xe2bvDr7NuZ5+6aryZ6u1S/J16eMYx2+ImLDe9buzNz1Rz4sDq7OiGiTrb62dOLRybV8HvaTpzdeF60ed5bPVbxwted0foq7tkq9aPZ6lqFGPavBnqtTHHGofk8DU53Jnb4njZZX8ma5ZTGajVmnbNZQfUeCFCACyqRiUB2ojiAgJZbLYaAllRi4gDIIlhMAAAigCwqAoYQIC0BQKBFYTic8oHWYSiXqzVGLgpKnt8zXqNFUOLflmfB1Ys/g+dzeHlO+P1+mpZ9vJWk24MNTjf08H0kcMZc7fcwzdOT8/c4Llljf5TTfx/T5rFomdX/Dvjwew+lyrb8nXp+mv97Gby2kwrxMeOjbHz6s9ldJbb3SRnj6RBO3I3jy7mrNtfCvDhgk01Veh36Dpknwesnih8zRn6skqikvobx8fl5L60axnuujDoowV5H9jRrep+I7I8vUa2Ujmu+Tv4PBx4+8u6zlyb6jZmzuTNRQdryQFogAAAAEigQUKKgFCgAoKAAUKBGE0tCiABRaMbKAYBABCgIzIARQUABGidhkCjGMmuDfDVyRqBbd+x2LqkvVl/U5fNnFQox8MP8xd39uqXUJGqeqk/JqDNSSfRujm/LJRQXaJRQCCFIVBQAAAAAAYsABZGBQAAFhkCMqJ2nmdS0GGcoyyp90moRpvndpbceTkw9L0snST4k1bkk1GXbJp+iYV71CjxIdI0r2TTfosl8bvyYrpWkpO0r4vJXmr5+TA93tFHifpGl9Vxf8TwuXzxs/wWHRtLL4WnSt1kvb12YHtUKPD/AErSXVq2nL+J/KuXdl/SNL6ri/4nirvnitwj2WU06TFGMEse8VxTvy/P1s22UZMAGRSAAAgChQQAAhQQGikBRTEoAEAAAoIILKCiWWwAIyJFAAjAAFTAANkQAGjV6dz7KaXZNT3jd1e3Krk1aTp/s5J919sZxiu2tpz733O9/HFAAc2Lo0ouL9ovdcWv+t/yynJfz/8Asf4Rji6I4xnH2kX392/s905KnT7vS/3sUA23ZemNtvvW8ozfufzxx9ir3uPNc/M510J1TyKq7f4dOvZLH/V6JMoBtsydGtfHTp21Ha3OM067r5gvLv5GWPpbV1OO8YKvZ7XCTlfxeXKX02323AG3ZpMHs4Rhd9qq6q/sbiguh//Z"/>
          <p:cNvSpPr>
            <a:spLocks noChangeAspect="1" noChangeArrowheads="1"/>
          </p:cNvSpPr>
          <p:nvPr/>
        </p:nvSpPr>
        <p:spPr bwMode="auto">
          <a:xfrm>
            <a:off x="155575" y="-776288"/>
            <a:ext cx="3733800" cy="16192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jpeg;base64,/9j/4AAQSkZJRgABAQAAAQABAAD/2wCEAAkGBxQSEhUUEBQUFBQUFBQUFBQVFBQUFBQUFBQWFhQUFBQYHCggGBolHBQUITEhJSksLi4uFx8zODMsNygtLisBCgoKDg0NFxAQFywcHCUsLCwsLC4sLCwsLCwsLCwsLCwsLCwsLCwsLCwsLCwsLCwsLCwsLCwsLCwsLCwsLCwsLP/AABEIAIgBOQMBIgACEQEDEQH/xAAaAAEBAAMBAQAAAAAAAAAAAAAAAQIDBAUG/8QAMxAAAgIBAwMBBwIGAgMAAAAAAAECEQMEITEFEkFREyIyYXGBkRXwM0JSobHRFCMGY4L/xAAZAQEBAQEBAQAAAAAAAAAAAAAAAQIEAwX/xAAiEQEBAAICAgICAwAAAAAAAAAAAQIRAyEEMRJBE1EiQlL/2gAMAwEAAhEDEQA/AOtFCBwOMAAAAAAAAAAAUAAOfW6qOKNtN21GMVzJvhI6Dk6npHkUe1pShOM43xafDAxnqckZRTxfFe8Z9yVRbp3FU9kvTfkx0HUVlx9ypSqT7O5N7Nr5f48m55Mjr3ElT7rkm3tso18/Lo8jS9NyQ9jcF/1+17qlHdz2TX9ufQD0dF1GM8cZy7Yd10nJeG1s3VnTlzRj8Uoxvi2l/k+f/Scvs1BRgvdcZO1b99zSv+nf5bm/NoMkpOXZFXgePaUX77TSle3h0U09h6iO/vR2595bel+gjqINpKcW3wlJW+ePw/wzyNNoHGUXkjGMFg9lN90Urbbb+jv+5hpdDLJimu9OlLFil4cVO29vWlH/AOePUaejp+oqWScVXbBJ9/cmmmvwvydSzxa7lKPauZWqX3+6PDl0vLLvbUYuSxvtTtScNmn9aT8l1fTJzc5KMV3Tg1C1soqm74tg1Hsx1MHVTi7dKpLd+i9eUZe2j3dvcu7+m13cXxzweJm6bkftKgvfyxmt47Rjez/Jm+mT+Glvm9r7S1dVxXN+OQaeus8b7e6Pd/TavbnYuPPF32yi65pp19a4PDxdMyLs9xe7meR7xrtdUi4Om5VJtwxtPHLH291RSu1SSuvlzbbsGnuY8sZfDJS+jT/wZ2eX0bRTx93eluoqLu5Uv5W1ylwv2j0wi2LIEBQUALKYlCDCAoKFQooAAAY0UgIKAKABAjYFBqllRpyaxIuh1ks86XUEYfqa9V+RoerZLPJ/VI+q/JkteND1LKmefDVm6OpRfiOoM1RymakTQEMkRsgxlBSVNJrymrX4LGKSpKkuEtkvsUFChRSAKAABkorAChQAChRGwmBkAolSAhUi2QC0CBgUlhksCiwLKhQYBlQWRnJqtTRYN2XMkeXq+qqPk8zWdQcn7r29f9HnO+RcpFkejn6jJ8KvqcUtVJ+Wa1Fszjgb8bHneSfbWmqcn6iCb8m2Ud+L+RtlH5JGLyqxjgvaxPT0/iM+5pbIuOLe7VmPyX3tGEY5OYts249ZkjzvR1Yn8qJgxOUtlsZnk2bRt03Ur5tM9PDqb82eVm09yS2o36fRy7qgnsbnl4/2TT2YZUzacMMclz+TohM6JccpvGo3UQqYAiDFojkUUE7vkKfoBkRsezflhQX1Awc/TcyUH52M1L0I2A7Ei2YgClIUCApADYAAFIAisgAVSFMJyog06vNSPmdfq3J0uPJ2dZ1VKl5/bPJ06fNX6DK6iyM4advhbHVqdGoQVvdkqVW39jDUZFSf4OPK5WztpqivFHfjjUaZwafJTujsS4lLyefJ70Lj06ituWasmHfdndijW9XfBJLfi2eXz7HLLA2bMemaPW0uC0ZywJHl+W+h5jxV9zZpYvffk2TyU9jfpUrvcZ/KTtGrT6Vs9XFHtpJW3yZRhsqXJsji7eW7/wBmJ/OtaaISXlG/Jpfd7vAlp4vhnbizJ4u1u2rX+j6HFjlx5zU6qdV4qnvSNyx+rOjFp0k/yaGdzB2otr0ICCuRO4EKKQAAGAwBUEAFgCgDYAQAAAAAAAFADRqZbG85tUthPY+V6vL3v3+/Bs0+0dlY6jjuS+p1QSSObny1JGmh4p7XtY1MaVVudMJ35v0DwybOW53fauPDj23Z0zknV+PBceDk7cONLxueeefe0TBhtWrR0Y8C5Zsxpv6GU8Zz3K1Vjk9CSm6NnszXVsuOWhx6ideN+bNunnatfk1Z8a7jrwRSi0z1yy3B06LI7t70XPn7nuadPtzsa9blS+peHUzp9N2XVJInScznl+VHh5dR3Pbf08n1/wD4z0zsxPJP4pcKjvvNjhjJ+0mO6yzRu6OFrc7dTk7dl5ONpM6J6SoCdnzHYyoAjb8od32ArARQIUlgABQoCkKAIUMFAAEAAAABYRTVlRtJIRXz+uwb2vBIaH+bI9j1NThOfLjtdv4Zy+VL7npY5vaX8NJeF5N2TK62X1OnDhSjuqa/uanNtNcVscG++mnNmi6TuvWjbCT8WaNlHl8m/FmSVNOyZTpHdimlyb3ujzI515N//Lvh0ecw7V39pqc4wu2rOKU5dy5M56Xe2bvDr7NuZ5+6aryZ6u1S/J16eMYx2+ImLDe9buzNz1Rz4sDq7OiGiTrb62dOLRybV8HvaTpzdeF60ed5bPVbxwted0foq7tkq9aPZ6lqFGPavBnqtTHHGofk8DU53Jnb4njZZX8ma5ZTGajVmnbNZQfUeCFCACyqRiUB2ojiAgJZbLYaAllRi4gDIIlhMAAAigCwqAoYQIC0BQKBFYTic8oHWYSiXqzVGLgpKnt8zXqNFUOLflmfB1Ys/g+dzeHlO+P1+mpZ9vJWk24MNTjf08H0kcMZc7fcwzdOT8/c4Llljf5TTfx/T5rFomdX/Dvjwew+lyrb8nXp+mv97Gby2kwrxMeOjbHz6s9ldJbb3SRnj6RBO3I3jy7mrNtfCvDhgk01Veh36Dpknwesnih8zRn6skqikvobx8fl5L60axnuujDoowV5H9jRrep+I7I8vUa2Ujmu+Tv4PBx4+8u6zlyb6jZmzuTNRQdryQFogAAAAEigQUKKgFCgAoKAAUKBGE0tCiABRaMbKAYBABCgIzIARQUABGidhkCjGMmuDfDVyRqBbd+x2LqkvVl/U5fNnFQox8MP8xd39uqXUJGqeqk/JqDNSSfRujm/LJRQXaJRQCCFIVBQAAAAAAYsABZGBQAAFhkCMqJ2nmdS0GGcoyyp90moRpvndpbceTkw9L0snST4k1bkk1GXbJp+iYV71CjxIdI0r2TTfosl8bvyYrpWkpO0r4vJXmr5+TA93tFHifpGl9Vxf8TwuXzxs/wWHRtLL4WnSt1kvb12YHtUKPD/AErSXVq2nL+J/KuXdl/SNL6ri/4nirvnitwj2WU06TFGMEse8VxTvy/P1s22UZMAGRSAAAgChQQAAhQQGikBRTEoAEAAAoIILKCiWWwAIyJFAAjAAFTAANkQAGjV6dz7KaXZNT3jd1e3Krk1aTp/s5J919sZxiu2tpz733O9/HFAAc2Lo0ouL9ovdcWv+t/yynJfz/8Asf4Rji6I4xnH2kX392/s905KnT7vS/3sUA23ZemNtvvW8ozfufzxx9ir3uPNc/M510J1TyKq7f4dOvZLH/V6JMoBtsydGtfHTp21Ha3OM067r5gvLv5GWPpbV1OO8YKvZ7XCTlfxeXKX02323AG3ZpMHs4Rhd9qq6q/sbiguh//Z"/>
          <p:cNvSpPr>
            <a:spLocks noChangeAspect="1" noChangeArrowheads="1"/>
          </p:cNvSpPr>
          <p:nvPr/>
        </p:nvSpPr>
        <p:spPr bwMode="auto">
          <a:xfrm>
            <a:off x="155575" y="-776288"/>
            <a:ext cx="3733800" cy="16192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data:image/jpeg;base64,/9j/4AAQSkZJRgABAQAAAQABAAD/2wCEAAkGBxQSEhUUEBQUFBQUFBQUFBQVFBQUFBQUFBQWFhQUFBQYHCggGBolHBQUITEhJSksLi4uFx8zODMsNygtLisBCgoKDg0NFxAQFywcHCUsLCwsLC4sLCwsLCwsLCwsLCwsLCwsLCwsLCwsLCwsLCwsLCwsLCwsLCwsLCwsLCwsLP/AABEIAIgBOQMBIgACEQEDEQH/xAAaAAEBAAMBAQAAAAAAAAAAAAAAAQIDBAUG/8QAMxAAAgIBAwMBBwIGAgMAAAAAAAECEQMEITEFEkFREyIyYXGBkRXwM0JSobHRFCMGY4L/xAAZAQEBAQEBAQAAAAAAAAAAAAAAAQIEAwX/xAAiEQEBAAICAgICAwAAAAAAAAAAAQIRAyEEMRJBE1EiQlL/2gAMAwEAAhEDEQA/AOtFCBwOMAAAAAAAAAAAUAAOfW6qOKNtN21GMVzJvhI6Dk6npHkUe1pShOM43xafDAxnqckZRTxfFe8Z9yVRbp3FU9kvTfkx0HUVlx9ypSqT7O5N7Nr5f48m55Mjr3ElT7rkm3tso18/Lo8jS9NyQ9jcF/1+17qlHdz2TX9ufQD0dF1GM8cZy7Yd10nJeG1s3VnTlzRj8Uoxvi2l/k+f/Scvs1BRgvdcZO1b99zSv+nf5bm/NoMkpOXZFXgePaUX77TSle3h0U09h6iO/vR2595bel+gjqINpKcW3wlJW+ePw/wzyNNoHGUXkjGMFg9lN90Urbbb+jv+5hpdDLJimu9OlLFil4cVO29vWlH/AOePUaejp+oqWScVXbBJ9/cmmmvwvydSzxa7lKPauZWqX3+6PDl0vLLvbUYuSxvtTtScNmn9aT8l1fTJzc5KMV3Tg1C1soqm74tg1Hsx1MHVTi7dKpLd+i9eUZe2j3dvcu7+m13cXxzweJm6bkftKgvfyxmt47Rjez/Jm+mT+Glvm9r7S1dVxXN+OQaeus8b7e6Pd/TavbnYuPPF32yi65pp19a4PDxdMyLs9xe7meR7xrtdUi4Om5VJtwxtPHLH291RSu1SSuvlzbbsGnuY8sZfDJS+jT/wZ2eX0bRTx93eluoqLu5Uv5W1ylwv2j0wi2LIEBQUALKYlCDCAoKFQooAAAY0UgIKAKABAjYFBqllRpyaxIuh1ks86XUEYfqa9V+RoerZLPJ/VI+q/JkteND1LKmefDVm6OpRfiOoM1RymakTQEMkRsgxlBSVNJrymrX4LGKSpKkuEtkvsUFChRSAKAABkorAChQAChRGwmBkAolSAhUi2QC0CBgUlhksCiwLKhQYBlQWRnJqtTRYN2XMkeXq+qqPk8zWdQcn7r29f9HnO+RcpFkejn6jJ8KvqcUtVJ+Wa1Fszjgb8bHneSfbWmqcn6iCb8m2Ud+L+RtlH5JGLyqxjgvaxPT0/iM+5pbIuOLe7VmPyX3tGEY5OYts249ZkjzvR1Yn8qJgxOUtlsZnk2bRt03Ur5tM9PDqb82eVm09yS2o36fRy7qgnsbnl4/2TT2YZUzacMMclz+TohM6JccpvGo3UQqYAiDFojkUUE7vkKfoBkRsezflhQX1Awc/TcyUH52M1L0I2A7Ei2YgClIUCApADYAAFIAisgAVSFMJyog06vNSPmdfq3J0uPJ2dZ1VKl5/bPJ06fNX6DK6iyM4advhbHVqdGoQVvdkqVW39jDUZFSf4OPK5WztpqivFHfjjUaZwafJTujsS4lLyefJ70Lj06ituWasmHfdndijW9XfBJLfi2eXz7HLLA2bMemaPW0uC0ZywJHl+W+h5jxV9zZpYvffk2TyU9jfpUrvcZ/KTtGrT6Vs9XFHtpJW3yZRhsqXJsji7eW7/wBmJ/OtaaISXlG/Jpfd7vAlp4vhnbizJ4u1u2rX+j6HFjlx5zU6qdV4qnvSNyx+rOjFp0k/yaGdzB2otr0ICCuRO4EKKQAAGAwBUEAFgCgDYAQAAAAAAAFADRqZbG85tUthPY+V6vL3v3+/Bs0+0dlY6jjuS+p1QSSObny1JGmh4p7XtY1MaVVudMJ35v0DwybOW53fauPDj23Z0zknV+PBceDk7cONLxueeefe0TBhtWrR0Y8C5Zsxpv6GU8Zz3K1Vjk9CSm6NnszXVsuOWhx6ideN+bNunnatfk1Z8a7jrwRSi0z1yy3B06LI7t70XPn7nuadPtzsa9blS+peHUzp9N2XVJInScznl+VHh5dR3Pbf08n1/wD4z0zsxPJP4pcKjvvNjhjJ+0mO6yzRu6OFrc7dTk7dl5ONpM6J6SoCdnzHYyoAjb8od32ArARQIUlgABQoCkKAIUMFAAEAAAABYRTVlRtJIRXz+uwb2vBIaH+bI9j1NThOfLjtdv4Zy+VL7npY5vaX8NJeF5N2TK62X1OnDhSjuqa/uanNtNcVscG++mnNmi6TuvWjbCT8WaNlHl8m/FmSVNOyZTpHdimlyb3ujzI515N//Lvh0ecw7V39pqc4wu2rOKU5dy5M56Xe2bvDr7NuZ5+6aryZ6u1S/J16eMYx2+ImLDe9buzNz1Rz4sDq7OiGiTrb62dOLRybV8HvaTpzdeF60ed5bPVbxwted0foq7tkq9aPZ6lqFGPavBnqtTHHGofk8DU53Jnb4njZZX8ma5ZTGajVmnbNZQfUeCFCACyqRiUB2ojiAgJZbLYaAllRi4gDIIlhMAAAigCwqAoYQIC0BQKBFYTic8oHWYSiXqzVGLgpKnt8zXqNFUOLflmfB1Ys/g+dzeHlO+P1+mpZ9vJWk24MNTjf08H0kcMZc7fcwzdOT8/c4Llljf5TTfx/T5rFomdX/Dvjwew+lyrb8nXp+mv97Gby2kwrxMeOjbHz6s9ldJbb3SRnj6RBO3I3jy7mrNtfCvDhgk01Veh36Dpknwesnih8zRn6skqikvobx8fl5L60axnuujDoowV5H9jRrep+I7I8vUa2Ujmu+Tv4PBx4+8u6zlyb6jZmzuTNRQdryQFogAAAAEigQUKKgFCgAoKAAUKBGE0tCiABRaMbKAYBABCgIzIARQUABGidhkCjGMmuDfDVyRqBbd+x2LqkvVl/U5fNnFQox8MP8xd39uqXUJGqeqk/JqDNSSfRujm/LJRQXaJRQCCFIVBQAAAAAAYsABZGBQAAFhkCMqJ2nmdS0GGcoyyp90moRpvndpbceTkw9L0snST4k1bkk1GXbJp+iYV71CjxIdI0r2TTfosl8bvyYrpWkpO0r4vJXmr5+TA93tFHifpGl9Vxf8TwuXzxs/wWHRtLL4WnSt1kvb12YHtUKPD/AErSXVq2nL+J/KuXdl/SNL6ri/4nirvnitwj2WU06TFGMEse8VxTvy/P1s22UZMAGRSAAAgChQQAAhQQGikBRTEoAEAAAoIILKCiWWwAIyJFAAjAAFTAANkQAGjV6dz7KaXZNT3jd1e3Krk1aTp/s5J919sZxiu2tpz733O9/HFAAc2Lo0ouL9ovdcWv+t/yynJfz/8Asf4Rji6I4xnH2kX392/s905KnT7vS/3sUA23ZemNtvvW8ozfufzxx9ir3uPNc/M510J1TyKq7f4dOvZLH/V6JMoBtsydGtfHTp21Ha3OM067r5gvLv5GWPpbV1OO8YKvZ7XCTlfxeXKX02323AG3ZpMHs4Rhd9qq6q/sbiguh//Z"/>
          <p:cNvSpPr>
            <a:spLocks noChangeAspect="1" noChangeArrowheads="1"/>
          </p:cNvSpPr>
          <p:nvPr/>
        </p:nvSpPr>
        <p:spPr bwMode="auto">
          <a:xfrm>
            <a:off x="155575" y="-776288"/>
            <a:ext cx="3733800" cy="16192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0"/>
            <a:ext cx="7696200" cy="2971800"/>
          </a:xfrm>
        </p:spPr>
        <p:txBody>
          <a:bodyPr>
            <a:normAutofit lnSpcReduction="10000"/>
          </a:bodyPr>
          <a:lstStyle/>
          <a:p>
            <a:pPr marL="457200" indent="-457200">
              <a:buFont typeface="+mj-lt"/>
              <a:buAutoNum type="arabicPeriod"/>
            </a:pPr>
            <a:r>
              <a:rPr lang="en-US" dirty="0" smtClean="0"/>
              <a:t>Vegetative reproduction is by fragmentation.</a:t>
            </a:r>
          </a:p>
          <a:p>
            <a:pPr marL="457200" indent="-457200">
              <a:buFont typeface="+mj-lt"/>
              <a:buAutoNum type="arabicPeriod"/>
            </a:pPr>
            <a:r>
              <a:rPr lang="en-US" dirty="0" smtClean="0"/>
              <a:t>Asexual reproduction is by the production of different types of spores, the most common being the </a:t>
            </a:r>
            <a:r>
              <a:rPr lang="en-US" b="1" dirty="0" smtClean="0"/>
              <a:t>zoospores.</a:t>
            </a:r>
            <a:endParaRPr lang="en-US" dirty="0" smtClean="0"/>
          </a:p>
          <a:p>
            <a:pPr marL="457200" indent="-457200">
              <a:buFont typeface="+mj-lt"/>
              <a:buAutoNum type="arabicPeriod"/>
            </a:pPr>
            <a:r>
              <a:rPr lang="en-US" dirty="0" smtClean="0"/>
              <a:t>Sexual reproduction takes place through fusion of two gametes. Gametes may be </a:t>
            </a:r>
            <a:r>
              <a:rPr lang="en-US" dirty="0" err="1" smtClean="0"/>
              <a:t>isogamy</a:t>
            </a:r>
            <a:r>
              <a:rPr lang="en-US" dirty="0" smtClean="0"/>
              <a:t> or </a:t>
            </a:r>
            <a:r>
              <a:rPr lang="en-US" dirty="0" err="1" smtClean="0"/>
              <a:t>anisogamy</a:t>
            </a:r>
            <a:r>
              <a:rPr lang="en-US" dirty="0" smtClean="0"/>
              <a:t> or </a:t>
            </a:r>
            <a:r>
              <a:rPr lang="en-US" dirty="0" err="1" smtClean="0"/>
              <a:t>oogamy</a:t>
            </a:r>
            <a:r>
              <a:rPr lang="en-US" dirty="0" smtClean="0"/>
              <a:t>.</a:t>
            </a:r>
          </a:p>
        </p:txBody>
      </p:sp>
      <p:graphicFrame>
        <p:nvGraphicFramePr>
          <p:cNvPr id="5" name="Diagram 4"/>
          <p:cNvGraphicFramePr/>
          <p:nvPr/>
        </p:nvGraphicFramePr>
        <p:xfrm>
          <a:off x="1143000" y="838200"/>
          <a:ext cx="6096000" cy="182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76400"/>
            <a:ext cx="7543800" cy="4267200"/>
          </a:xfrm>
        </p:spPr>
        <p:txBody>
          <a:bodyPr>
            <a:normAutofit/>
          </a:bodyPr>
          <a:lstStyle/>
          <a:p>
            <a:pPr marL="571500" indent="-571500">
              <a:buFont typeface="+mj-lt"/>
              <a:buAutoNum type="romanUcPeriod"/>
            </a:pPr>
            <a:r>
              <a:rPr lang="en-US" sz="2800" dirty="0" err="1" smtClean="0"/>
              <a:t>Isogamy</a:t>
            </a:r>
            <a:r>
              <a:rPr lang="en-US" sz="2800" dirty="0" smtClean="0"/>
              <a:t> - Fusion of two morphologically identical gametes. e.g. </a:t>
            </a:r>
            <a:r>
              <a:rPr lang="en-US" sz="2800" i="1" dirty="0" smtClean="0"/>
              <a:t>Spirogyra</a:t>
            </a:r>
            <a:endParaRPr lang="en-US" sz="2800" dirty="0" smtClean="0"/>
          </a:p>
          <a:p>
            <a:pPr marL="571500" indent="-571500">
              <a:buFont typeface="+mj-lt"/>
              <a:buAutoNum type="romanUcPeriod"/>
            </a:pPr>
            <a:r>
              <a:rPr lang="en-US" sz="2800" dirty="0" err="1" smtClean="0"/>
              <a:t>Anisogamy</a:t>
            </a:r>
            <a:r>
              <a:rPr lang="en-US" sz="2800" dirty="0" smtClean="0"/>
              <a:t> - Fusion of two dissimilar gametes, i.e., one gamete is smaller than the other. e.g. some species of </a:t>
            </a:r>
            <a:r>
              <a:rPr lang="en-US" sz="2800" i="1" dirty="0" err="1" smtClean="0"/>
              <a:t>Chlamydomonas</a:t>
            </a:r>
            <a:endParaRPr lang="en-US" sz="2800" i="1" dirty="0" smtClean="0"/>
          </a:p>
          <a:p>
            <a:pPr marL="571500" indent="-571500">
              <a:buFont typeface="+mj-lt"/>
              <a:buAutoNum type="romanUcPeriod"/>
            </a:pPr>
            <a:r>
              <a:rPr lang="en-US" sz="2800" dirty="0" err="1" smtClean="0"/>
              <a:t>Oogamy</a:t>
            </a:r>
            <a:r>
              <a:rPr lang="en-US" sz="2800" dirty="0" smtClean="0"/>
              <a:t> - Fusion between one large, non-motile female gamete and a smaller, motile male gamete. e.g. </a:t>
            </a:r>
            <a:r>
              <a:rPr lang="en-US" sz="2800" i="1" dirty="0" err="1" smtClean="0"/>
              <a:t>Volvox</a:t>
            </a:r>
            <a:r>
              <a:rPr lang="en-US" sz="2800" i="1" dirty="0" smtClean="0"/>
              <a:t>, </a:t>
            </a:r>
            <a:r>
              <a:rPr lang="en-US" sz="2800" i="1" dirty="0" err="1" smtClean="0"/>
              <a:t>Fucus</a:t>
            </a:r>
            <a:endParaRPr lang="en-US" sz="2800" dirty="0" smtClean="0"/>
          </a:p>
          <a:p>
            <a:endParaRPr lang="en-US" i="1" dirty="0" smtClean="0"/>
          </a:p>
          <a:p>
            <a:pPr>
              <a:buNone/>
            </a:pPr>
            <a:endParaRPr lang="en-US" dirty="0"/>
          </a:p>
        </p:txBody>
      </p:sp>
      <p:sp>
        <p:nvSpPr>
          <p:cNvPr id="4" name="Rectangle 3"/>
          <p:cNvSpPr/>
          <p:nvPr/>
        </p:nvSpPr>
        <p:spPr>
          <a:xfrm>
            <a:off x="1219200" y="762000"/>
            <a:ext cx="5638800"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SEXUAL REPRODUCTION </a:t>
            </a:r>
            <a:endParaRPr lang="en-US"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FOUR TYPES OF CLASSIFICATION</a:t>
            </a:r>
            <a:endParaRPr lang="en-US" dirty="0"/>
          </a:p>
        </p:txBody>
      </p:sp>
      <p:sp>
        <p:nvSpPr>
          <p:cNvPr id="3" name="Content Placeholder 2"/>
          <p:cNvSpPr>
            <a:spLocks noGrp="1"/>
          </p:cNvSpPr>
          <p:nvPr>
            <p:ph idx="1"/>
          </p:nvPr>
        </p:nvSpPr>
        <p:spPr/>
        <p:txBody>
          <a:bodyPr/>
          <a:lstStyle/>
          <a:p>
            <a:r>
              <a:rPr lang="en-US" dirty="0" smtClean="0"/>
              <a:t>1.ARTIFICIAL SYSTEM</a:t>
            </a:r>
          </a:p>
          <a:p>
            <a:r>
              <a:rPr lang="en-US" dirty="0" smtClean="0"/>
              <a:t>2.NATURAL SYSTEM</a:t>
            </a:r>
          </a:p>
          <a:p>
            <a:r>
              <a:rPr lang="en-US" dirty="0" smtClean="0"/>
              <a:t>3.PHYLOGENETIC SYSTEM</a:t>
            </a:r>
          </a:p>
          <a:p>
            <a:r>
              <a:rPr lang="en-US" dirty="0" smtClean="0"/>
              <a:t>4.PHENETIC SYSTEM</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676400" y="609600"/>
          <a:ext cx="5867400" cy="5178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7467600" cy="4873752"/>
          </a:xfrm>
        </p:spPr>
        <p:txBody>
          <a:bodyPr>
            <a:normAutofit fontScale="85000" lnSpcReduction="20000"/>
          </a:bodyPr>
          <a:lstStyle/>
          <a:p>
            <a:pPr marL="457200" indent="-457200">
              <a:buSzPct val="100000"/>
              <a:buFont typeface="+mj-lt"/>
              <a:buAutoNum type="arabicPeriod"/>
            </a:pPr>
            <a:r>
              <a:rPr lang="en-US" dirty="0" smtClean="0"/>
              <a:t>At least a half of the total carbon dioxide fixation on earth is carried out by algae through photosynthesis.</a:t>
            </a:r>
          </a:p>
          <a:p>
            <a:pPr marL="457200" indent="-457200">
              <a:buSzPct val="100000"/>
              <a:buFont typeface="+mj-lt"/>
              <a:buAutoNum type="arabicPeriod"/>
            </a:pPr>
            <a:r>
              <a:rPr lang="en-US" dirty="0" smtClean="0"/>
              <a:t>Major component in aquatic food chain as primary producers.</a:t>
            </a:r>
          </a:p>
          <a:p>
            <a:pPr marL="457200" indent="-457200">
              <a:buSzPct val="100000"/>
              <a:buFont typeface="+mj-lt"/>
              <a:buAutoNum type="arabicPeriod"/>
            </a:pPr>
            <a:r>
              <a:rPr lang="en-US" i="1" dirty="0" err="1" smtClean="0"/>
              <a:t>Porphyra</a:t>
            </a:r>
            <a:r>
              <a:rPr lang="en-US" i="1" dirty="0" smtClean="0"/>
              <a:t>, </a:t>
            </a:r>
            <a:r>
              <a:rPr lang="en-US" i="1" dirty="0" err="1" smtClean="0"/>
              <a:t>Laminaria</a:t>
            </a:r>
            <a:r>
              <a:rPr lang="en-US" i="1" dirty="0" smtClean="0"/>
              <a:t> and </a:t>
            </a:r>
            <a:r>
              <a:rPr lang="en-US" i="1" dirty="0" err="1" smtClean="0"/>
              <a:t>Sargassum</a:t>
            </a:r>
            <a:r>
              <a:rPr lang="en-US" i="1" dirty="0" smtClean="0"/>
              <a:t> are </a:t>
            </a:r>
            <a:r>
              <a:rPr lang="en-US" dirty="0" smtClean="0"/>
              <a:t>used as food.</a:t>
            </a:r>
          </a:p>
          <a:p>
            <a:pPr marL="457200" indent="-457200">
              <a:buSzPct val="100000"/>
              <a:buFont typeface="+mj-lt"/>
              <a:buAutoNum type="arabicPeriod"/>
            </a:pPr>
            <a:r>
              <a:rPr lang="en-US" b="1" dirty="0" err="1" smtClean="0"/>
              <a:t>Algin</a:t>
            </a:r>
            <a:r>
              <a:rPr lang="en-US" dirty="0" smtClean="0"/>
              <a:t> (brown algae) and </a:t>
            </a:r>
            <a:r>
              <a:rPr lang="en-US" b="1" dirty="0" smtClean="0"/>
              <a:t>carrageen</a:t>
            </a:r>
            <a:r>
              <a:rPr lang="en-US" dirty="0" smtClean="0"/>
              <a:t> (red algae) are used as hydrocolloids, which is a fibrous structure holds water  and used to transport seedling.</a:t>
            </a:r>
          </a:p>
          <a:p>
            <a:pPr marL="457200" indent="-457200">
              <a:buSzPct val="100000"/>
              <a:buFont typeface="+mj-lt"/>
              <a:buAutoNum type="arabicPeriod"/>
            </a:pPr>
            <a:r>
              <a:rPr lang="en-US" dirty="0" smtClean="0"/>
              <a:t>Agar-agar is used as commercial products </a:t>
            </a:r>
            <a:r>
              <a:rPr lang="en-US" dirty="0" err="1" smtClean="0"/>
              <a:t>cosmetics,medicines,culture</a:t>
            </a:r>
            <a:r>
              <a:rPr lang="en-US" dirty="0" smtClean="0"/>
              <a:t> media etc. </a:t>
            </a:r>
          </a:p>
          <a:p>
            <a:pPr marL="457200" indent="-457200">
              <a:buSzPct val="100000"/>
              <a:buFont typeface="+mj-lt"/>
              <a:buAutoNum type="arabicPeriod"/>
            </a:pPr>
            <a:r>
              <a:rPr lang="en-US" i="1" dirty="0" err="1" smtClean="0"/>
              <a:t>Gelidium</a:t>
            </a:r>
            <a:r>
              <a:rPr lang="en-US" i="1" dirty="0" smtClean="0"/>
              <a:t>, </a:t>
            </a:r>
            <a:r>
              <a:rPr lang="en-US" i="1" dirty="0" err="1" smtClean="0"/>
              <a:t>Gracelaria</a:t>
            </a:r>
            <a:r>
              <a:rPr lang="en-US" i="1" dirty="0" smtClean="0"/>
              <a:t> and </a:t>
            </a:r>
            <a:r>
              <a:rPr lang="en-US" i="1" dirty="0" err="1" smtClean="0"/>
              <a:t>Chondrus</a:t>
            </a:r>
            <a:r>
              <a:rPr lang="en-US" i="1" dirty="0" smtClean="0"/>
              <a:t> </a:t>
            </a:r>
            <a:r>
              <a:rPr lang="en-US" dirty="0" smtClean="0"/>
              <a:t>are used to grow microbes, make ice creams and jellies.</a:t>
            </a:r>
          </a:p>
          <a:p>
            <a:pPr marL="457200" indent="-457200">
              <a:buSzPct val="100000"/>
              <a:buFont typeface="+mj-lt"/>
              <a:buAutoNum type="arabicPeriod"/>
            </a:pPr>
            <a:r>
              <a:rPr lang="en-US" i="1" dirty="0" smtClean="0"/>
              <a:t>Chlorell</a:t>
            </a:r>
            <a:r>
              <a:rPr lang="en-US" dirty="0" smtClean="0"/>
              <a:t>a and </a:t>
            </a:r>
            <a:r>
              <a:rPr lang="en-US" i="1" dirty="0" err="1" smtClean="0"/>
              <a:t>Spirullina</a:t>
            </a:r>
            <a:r>
              <a:rPr lang="en-US" dirty="0" smtClean="0"/>
              <a:t> are rich in proteins and used as food supplements. </a:t>
            </a:r>
          </a:p>
          <a:p>
            <a:pPr marL="457200" indent="-457200">
              <a:buSzPct val="100000"/>
              <a:buFont typeface="+mj-lt"/>
              <a:buAutoNum type="arabicPeriod"/>
            </a:pPr>
            <a:r>
              <a:rPr lang="en-US" dirty="0" smtClean="0"/>
              <a:t>As in agriculture.</a:t>
            </a:r>
            <a:endParaRPr lang="en-US" dirty="0"/>
          </a:p>
        </p:txBody>
      </p:sp>
      <p:sp>
        <p:nvSpPr>
          <p:cNvPr id="4" name="Rectangle 3"/>
          <p:cNvSpPr/>
          <p:nvPr/>
        </p:nvSpPr>
        <p:spPr>
          <a:xfrm>
            <a:off x="1371600" y="609600"/>
            <a:ext cx="5715000" cy="400110"/>
          </a:xfrm>
          <a:prstGeom prst="rect">
            <a:avLst/>
          </a:prstGeom>
        </p:spPr>
        <p:style>
          <a:lnRef idx="2">
            <a:schemeClr val="accent6"/>
          </a:lnRef>
          <a:fillRef idx="1">
            <a:schemeClr val="lt1"/>
          </a:fillRef>
          <a:effectRef idx="0">
            <a:schemeClr val="accent6"/>
          </a:effectRef>
          <a:fontRef idx="minor">
            <a:schemeClr val="dk1"/>
          </a:fontRef>
        </p:style>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000" b="1" dirty="0" smtClean="0">
                <a:ln/>
                <a:solidFill>
                  <a:schemeClr val="accent3"/>
                </a:solidFill>
              </a:rPr>
              <a:t>ECONOMIC IMPORTANCE OF ALGAE</a:t>
            </a:r>
            <a:endParaRPr lang="en-US" sz="2000" b="1" dirty="0">
              <a:ln/>
              <a:solidFill>
                <a:schemeClr val="accent3"/>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8600" y="152400"/>
            <a:ext cx="3200400" cy="267614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91439" y="3308603"/>
            <a:ext cx="3316224" cy="283006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560064" y="3124200"/>
            <a:ext cx="2688336" cy="343204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553200" y="175260"/>
            <a:ext cx="2496311" cy="265328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3581400" y="67056"/>
            <a:ext cx="2747772" cy="282854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6481571" y="3186683"/>
            <a:ext cx="2609087" cy="3214116"/>
          </a:xfrm>
          <a:prstGeom prst="rect">
            <a:avLst/>
          </a:prstGeom>
          <a:blipFill>
            <a:blip r:embed="rId7" cstate="print"/>
            <a:stretch>
              <a:fillRect/>
            </a:stretch>
          </a:blipFill>
        </p:spPr>
        <p:txBody>
          <a:bodyPr wrap="square" lIns="0" tIns="0" rIns="0" bIns="0" rtlCol="0"/>
          <a:lstStyle/>
          <a:p>
            <a:endParaRPr/>
          </a:p>
        </p:txBody>
      </p:sp>
      <p:sp>
        <p:nvSpPr>
          <p:cNvPr id="8" name="object 8"/>
          <p:cNvSpPr txBox="1"/>
          <p:nvPr/>
        </p:nvSpPr>
        <p:spPr>
          <a:xfrm>
            <a:off x="1069644" y="2902153"/>
            <a:ext cx="877569" cy="300355"/>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g</a:t>
            </a:r>
            <a:r>
              <a:rPr sz="1800" dirty="0">
                <a:latin typeface="Calibri"/>
                <a:cs typeface="Calibri"/>
              </a:rPr>
              <a:t>el</a:t>
            </a:r>
            <a:r>
              <a:rPr sz="1800" spc="-10" dirty="0">
                <a:latin typeface="Calibri"/>
                <a:cs typeface="Calibri"/>
              </a:rPr>
              <a:t>li</a:t>
            </a:r>
            <a:r>
              <a:rPr sz="1800" spc="-5" dirty="0">
                <a:latin typeface="Calibri"/>
                <a:cs typeface="Calibri"/>
              </a:rPr>
              <a:t>dium</a:t>
            </a:r>
            <a:endParaRPr sz="1800">
              <a:latin typeface="Calibri"/>
              <a:cs typeface="Calibri"/>
            </a:endParaRPr>
          </a:p>
        </p:txBody>
      </p:sp>
      <p:sp>
        <p:nvSpPr>
          <p:cNvPr id="9" name="object 9"/>
          <p:cNvSpPr txBox="1"/>
          <p:nvPr/>
        </p:nvSpPr>
        <p:spPr>
          <a:xfrm>
            <a:off x="955344" y="6390538"/>
            <a:ext cx="87249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s</a:t>
            </a:r>
            <a:r>
              <a:rPr sz="1800" spc="5" dirty="0">
                <a:latin typeface="Calibri"/>
                <a:cs typeface="Calibri"/>
              </a:rPr>
              <a:t>p</a:t>
            </a:r>
            <a:r>
              <a:rPr sz="1800" spc="-5" dirty="0">
                <a:latin typeface="Calibri"/>
                <a:cs typeface="Calibri"/>
              </a:rPr>
              <a:t>i</a:t>
            </a:r>
            <a:r>
              <a:rPr sz="1800" dirty="0">
                <a:latin typeface="Calibri"/>
                <a:cs typeface="Calibri"/>
              </a:rPr>
              <a:t>ru</a:t>
            </a:r>
            <a:r>
              <a:rPr sz="1800" spc="-10" dirty="0">
                <a:latin typeface="Calibri"/>
                <a:cs typeface="Calibri"/>
              </a:rPr>
              <a:t>l</a:t>
            </a:r>
            <a:r>
              <a:rPr sz="1800" spc="-5" dirty="0">
                <a:latin typeface="Calibri"/>
                <a:cs typeface="Calibri"/>
              </a:rPr>
              <a:t>lina</a:t>
            </a:r>
            <a:endParaRPr sz="1800">
              <a:latin typeface="Calibri"/>
              <a:cs typeface="Calibri"/>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838200" y="1066800"/>
          <a:ext cx="66294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295400"/>
            <a:ext cx="7239000" cy="4648200"/>
          </a:xfrm>
        </p:spPr>
        <p:txBody>
          <a:bodyPr>
            <a:normAutofit fontScale="92500" lnSpcReduction="20000"/>
          </a:bodyPr>
          <a:lstStyle/>
          <a:p>
            <a:pPr>
              <a:lnSpc>
                <a:spcPct val="150000"/>
              </a:lnSpc>
              <a:buFont typeface="Wingdings" pitchFamily="2" charset="2"/>
              <a:buChar char="v"/>
            </a:pPr>
            <a:r>
              <a:rPr lang="en-IN" sz="2800" dirty="0" smtClean="0"/>
              <a:t>Unicellular / colonial / filamentous</a:t>
            </a:r>
          </a:p>
          <a:p>
            <a:pPr>
              <a:lnSpc>
                <a:spcPct val="150000"/>
              </a:lnSpc>
              <a:buFont typeface="Wingdings" pitchFamily="2" charset="2"/>
              <a:buChar char="v"/>
            </a:pPr>
            <a:r>
              <a:rPr lang="en-IN" sz="2800" dirty="0" smtClean="0"/>
              <a:t>Pigments - chlorophyll </a:t>
            </a:r>
            <a:r>
              <a:rPr lang="en-IN" sz="2800" i="1" dirty="0" smtClean="0"/>
              <a:t>a and b</a:t>
            </a:r>
          </a:p>
          <a:p>
            <a:pPr>
              <a:lnSpc>
                <a:spcPct val="150000"/>
              </a:lnSpc>
              <a:buFont typeface="Wingdings" pitchFamily="2" charset="2"/>
              <a:buChar char="v"/>
            </a:pPr>
            <a:r>
              <a:rPr lang="en-IN" sz="2800" dirty="0" smtClean="0"/>
              <a:t>chloroplasts may be discoid, plate-like, reticulate, cup-shaped, spiral or ribbon-shaped</a:t>
            </a:r>
          </a:p>
          <a:p>
            <a:pPr>
              <a:lnSpc>
                <a:spcPct val="150000"/>
              </a:lnSpc>
              <a:buFont typeface="Wingdings" pitchFamily="2" charset="2"/>
              <a:buChar char="v"/>
            </a:pPr>
            <a:r>
              <a:rPr lang="en-IN" sz="2800" dirty="0" smtClean="0"/>
              <a:t>Store bodies – </a:t>
            </a:r>
            <a:r>
              <a:rPr lang="en-IN" sz="2800" dirty="0" err="1" smtClean="0"/>
              <a:t>pyrenoids</a:t>
            </a:r>
            <a:r>
              <a:rPr lang="en-IN" sz="2800" dirty="0" smtClean="0"/>
              <a:t>, oil droplets</a:t>
            </a:r>
          </a:p>
          <a:p>
            <a:pPr>
              <a:lnSpc>
                <a:spcPct val="150000"/>
              </a:lnSpc>
              <a:buFont typeface="Wingdings" pitchFamily="2" charset="2"/>
              <a:buChar char="v"/>
            </a:pPr>
            <a:r>
              <a:rPr lang="en-IN" sz="2800" dirty="0" smtClean="0"/>
              <a:t>Rigid cell wall made of an inner layer of cellulose and an outer layer of </a:t>
            </a:r>
            <a:r>
              <a:rPr lang="en-IN" sz="2800" dirty="0" err="1" smtClean="0"/>
              <a:t>pectose</a:t>
            </a:r>
            <a:endParaRPr lang="en-IN" sz="2800" dirty="0" smtClean="0"/>
          </a:p>
          <a:p>
            <a:endParaRPr lang="en-IN" dirty="0"/>
          </a:p>
        </p:txBody>
      </p:sp>
      <p:sp>
        <p:nvSpPr>
          <p:cNvPr id="4" name="Rectangle 3"/>
          <p:cNvSpPr/>
          <p:nvPr/>
        </p:nvSpPr>
        <p:spPr>
          <a:xfrm>
            <a:off x="838200" y="457200"/>
            <a:ext cx="7391400" cy="492443"/>
          </a:xfrm>
          <a:prstGeom prst="rect">
            <a:avLst/>
          </a:prstGeom>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CHLOROPHYCEASE (GREEN ALGAE)</a:t>
            </a:r>
            <a:endParaRPr lang="en-US" sz="2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potd-crocodile_3375997b.jpg"/>
          <p:cNvPicPr>
            <a:picLocks noChangeAspect="1" noChangeArrowheads="1"/>
          </p:cNvPicPr>
          <p:nvPr/>
        </p:nvPicPr>
        <p:blipFill>
          <a:blip r:embed="rId2" cstate="print"/>
          <a:srcRect/>
          <a:stretch>
            <a:fillRect/>
          </a:stretch>
        </p:blipFill>
        <p:spPr bwMode="auto">
          <a:xfrm>
            <a:off x="635000" y="971550"/>
            <a:ext cx="7874000" cy="49149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95400"/>
            <a:ext cx="4038600" cy="4873752"/>
          </a:xfrm>
        </p:spPr>
        <p:txBody>
          <a:bodyPr>
            <a:normAutofit/>
          </a:bodyPr>
          <a:lstStyle/>
          <a:p>
            <a:pPr>
              <a:lnSpc>
                <a:spcPct val="120000"/>
              </a:lnSpc>
              <a:buFont typeface="Wingdings" pitchFamily="2" charset="2"/>
              <a:buChar char="v"/>
            </a:pPr>
            <a:r>
              <a:rPr lang="en-IN" dirty="0" smtClean="0"/>
              <a:t>Vegetative reproduction by fragmentation</a:t>
            </a:r>
          </a:p>
          <a:p>
            <a:pPr>
              <a:lnSpc>
                <a:spcPct val="120000"/>
              </a:lnSpc>
              <a:buFont typeface="Wingdings" pitchFamily="2" charset="2"/>
              <a:buChar char="v"/>
            </a:pPr>
            <a:r>
              <a:rPr lang="en-IN" dirty="0" smtClean="0"/>
              <a:t>Asexual reproduction by zoospores</a:t>
            </a:r>
          </a:p>
          <a:p>
            <a:endParaRPr lang="en-US" dirty="0"/>
          </a:p>
        </p:txBody>
      </p:sp>
      <p:sp>
        <p:nvSpPr>
          <p:cNvPr id="4" name="Rectangle 3"/>
          <p:cNvSpPr/>
          <p:nvPr/>
        </p:nvSpPr>
        <p:spPr>
          <a:xfrm>
            <a:off x="762000" y="533400"/>
            <a:ext cx="7391400" cy="492443"/>
          </a:xfrm>
          <a:prstGeom prst="rect">
            <a:avLst/>
          </a:prstGeom>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600" b="1" dirty="0" smtClean="0">
                <a:ln w="11430"/>
                <a:solidFill>
                  <a:schemeClr val="accent3">
                    <a:lumMod val="50000"/>
                  </a:schemeClr>
                </a:solidFill>
                <a:effectLst>
                  <a:outerShdw blurRad="50800" dist="39000" dir="5460000" algn="tl">
                    <a:srgbClr val="000000">
                      <a:alpha val="38000"/>
                    </a:srgbClr>
                  </a:outerShdw>
                </a:effectLst>
              </a:rPr>
              <a:t>CHLOROPHYCEASE (GREEN ALGAE)</a:t>
            </a:r>
            <a:endParaRPr lang="en-US" sz="2600" b="1" dirty="0">
              <a:ln w="11430"/>
              <a:solidFill>
                <a:schemeClr val="accent3">
                  <a:lumMod val="50000"/>
                </a:schemeClr>
              </a:solidFill>
              <a:effectLst>
                <a:outerShdw blurRad="50800" dist="39000" dir="5460000" algn="tl">
                  <a:srgbClr val="000000">
                    <a:alpha val="38000"/>
                  </a:srgbClr>
                </a:outerShdw>
              </a:effectLst>
            </a:endParaRPr>
          </a:p>
        </p:txBody>
      </p:sp>
      <p:pic>
        <p:nvPicPr>
          <p:cNvPr id="5" name="Picture 4" descr="http://www.microscope-microscope.org/applications/pond-critters/protozoans/images/volvox.jpg"/>
          <p:cNvPicPr>
            <a:picLocks noChangeAspect="1" noChangeArrowheads="1"/>
          </p:cNvPicPr>
          <p:nvPr/>
        </p:nvPicPr>
        <p:blipFill>
          <a:blip r:embed="rId2" cstate="print"/>
          <a:srcRect l="7362" t="2996" r="16564" b="16105"/>
          <a:stretch>
            <a:fillRect/>
          </a:stretch>
        </p:blipFill>
        <p:spPr bwMode="auto">
          <a:xfrm>
            <a:off x="4876800" y="1828800"/>
            <a:ext cx="2974622" cy="2590800"/>
          </a:xfrm>
          <a:prstGeom prst="rect">
            <a:avLst/>
          </a:prstGeom>
          <a:noFill/>
        </p:spPr>
      </p:pic>
      <p:sp>
        <p:nvSpPr>
          <p:cNvPr id="6" name="Rectangle 5"/>
          <p:cNvSpPr/>
          <p:nvPr/>
        </p:nvSpPr>
        <p:spPr>
          <a:xfrm>
            <a:off x="5791200" y="4724400"/>
            <a:ext cx="1676400" cy="523220"/>
          </a:xfrm>
          <a:prstGeom prst="rect">
            <a:avLst/>
          </a:prstGeom>
        </p:spPr>
        <p:txBody>
          <a:bodyPr wrap="square">
            <a:spAutoFit/>
          </a:bodyPr>
          <a:lstStyle/>
          <a:p>
            <a:r>
              <a:rPr lang="en-IN" sz="2800" b="1" i="1" dirty="0" err="1" smtClean="0"/>
              <a:t>Volvox</a:t>
            </a:r>
            <a:endParaRPr lang="en-US" sz="2800"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Reproduction</a:t>
            </a:r>
            <a:endParaRPr lang="en-US" dirty="0"/>
          </a:p>
        </p:txBody>
      </p:sp>
      <p:sp>
        <p:nvSpPr>
          <p:cNvPr id="3" name="Content Placeholder 2"/>
          <p:cNvSpPr>
            <a:spLocks noGrp="1"/>
          </p:cNvSpPr>
          <p:nvPr>
            <p:ph idx="1"/>
          </p:nvPr>
        </p:nvSpPr>
        <p:spPr/>
        <p:txBody>
          <a:bodyPr/>
          <a:lstStyle/>
          <a:p>
            <a:r>
              <a:rPr lang="en-IN" dirty="0" smtClean="0"/>
              <a:t>Sexual reproduction </a:t>
            </a:r>
            <a:r>
              <a:rPr lang="en-US" dirty="0" smtClean="0"/>
              <a:t>by </a:t>
            </a:r>
            <a:r>
              <a:rPr lang="en-US" dirty="0" err="1" smtClean="0"/>
              <a:t>isogamous</a:t>
            </a:r>
            <a:r>
              <a:rPr lang="en-US" dirty="0" smtClean="0"/>
              <a:t> / </a:t>
            </a:r>
            <a:r>
              <a:rPr lang="en-US" dirty="0" err="1" smtClean="0"/>
              <a:t>anisogamous</a:t>
            </a:r>
            <a:r>
              <a:rPr lang="en-US" dirty="0" smtClean="0"/>
              <a:t> / </a:t>
            </a:r>
            <a:r>
              <a:rPr lang="en-US" dirty="0" err="1" smtClean="0"/>
              <a:t>oogamous</a:t>
            </a:r>
            <a:endParaRPr lang="en-IN" dirty="0" smtClean="0"/>
          </a:p>
          <a:p>
            <a:r>
              <a:rPr lang="en-US" dirty="0" smtClean="0"/>
              <a:t>e.g. </a:t>
            </a:r>
            <a:r>
              <a:rPr lang="en-IN" i="1" dirty="0" err="1" smtClean="0"/>
              <a:t>Chlamydomonas</a:t>
            </a:r>
            <a:r>
              <a:rPr lang="en-IN" i="1" dirty="0" smtClean="0"/>
              <a:t>, </a:t>
            </a:r>
            <a:r>
              <a:rPr lang="en-IN" i="1" dirty="0" err="1" smtClean="0"/>
              <a:t>Volvox</a:t>
            </a:r>
            <a:r>
              <a:rPr lang="en-IN" i="1" dirty="0" smtClean="0"/>
              <a:t>, </a:t>
            </a:r>
            <a:r>
              <a:rPr lang="en-IN" i="1" dirty="0" err="1" smtClean="0"/>
              <a:t>Ulothrix</a:t>
            </a:r>
            <a:r>
              <a:rPr lang="en-IN" i="1" dirty="0" smtClean="0"/>
              <a:t>, Spirogyra and </a:t>
            </a:r>
            <a:r>
              <a:rPr lang="en-IN" i="1" dirty="0" err="1" smtClean="0"/>
              <a:t>Chara</a:t>
            </a:r>
            <a:endParaRPr lang="en-IN" dirty="0" smtClean="0"/>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                  Fresh water algae</a:t>
            </a:r>
            <a:endParaRPr lang="en-IN" dirty="0"/>
          </a:p>
        </p:txBody>
      </p:sp>
      <p:pic>
        <p:nvPicPr>
          <p:cNvPr id="2050" name="Picture 2" descr="C:\Users\Keshav Pai\Downloads\algae\untitled.png"/>
          <p:cNvPicPr>
            <a:picLocks noGrp="1" noChangeAspect="1" noChangeArrowheads="1"/>
          </p:cNvPicPr>
          <p:nvPr>
            <p:ph idx="1"/>
          </p:nvPr>
        </p:nvPicPr>
        <p:blipFill>
          <a:blip r:embed="rId2" cstate="print"/>
          <a:srcRect/>
          <a:stretch>
            <a:fillRect/>
          </a:stretch>
        </p:blipFill>
        <p:spPr bwMode="auto">
          <a:xfrm>
            <a:off x="152400" y="2362200"/>
            <a:ext cx="3505200" cy="4267200"/>
          </a:xfrm>
          <a:prstGeom prst="rect">
            <a:avLst/>
          </a:prstGeom>
          <a:noFill/>
        </p:spPr>
      </p:pic>
      <p:sp>
        <p:nvSpPr>
          <p:cNvPr id="5" name="Rectangle 4"/>
          <p:cNvSpPr/>
          <p:nvPr/>
        </p:nvSpPr>
        <p:spPr>
          <a:xfrm>
            <a:off x="1219200" y="1600200"/>
            <a:ext cx="2286267" cy="707886"/>
          </a:xfrm>
          <a:prstGeom prst="rect">
            <a:avLst/>
          </a:prstGeom>
          <a:noFill/>
        </p:spPr>
        <p:txBody>
          <a:bodyPr wrap="square" lIns="91440" tIns="45720" rIns="91440" bIns="45720">
            <a:spAutoFit/>
          </a:bodyPr>
          <a:lstStyle/>
          <a:p>
            <a:r>
              <a:rPr lang="en-US" sz="40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Volvox</a:t>
            </a:r>
            <a:endPar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2051" name="Picture 3" descr="C:\Users\Keshav Pai\Downloads\algae\imagesY2KN16ZL.jpg"/>
          <p:cNvPicPr>
            <a:picLocks noChangeAspect="1" noChangeArrowheads="1"/>
          </p:cNvPicPr>
          <p:nvPr/>
        </p:nvPicPr>
        <p:blipFill>
          <a:blip r:embed="rId3" cstate="print"/>
          <a:srcRect/>
          <a:stretch>
            <a:fillRect/>
          </a:stretch>
        </p:blipFill>
        <p:spPr bwMode="auto">
          <a:xfrm>
            <a:off x="3962400" y="2438400"/>
            <a:ext cx="4038600" cy="4114800"/>
          </a:xfrm>
          <a:prstGeom prst="rect">
            <a:avLst/>
          </a:prstGeom>
          <a:noFill/>
        </p:spPr>
      </p:pic>
      <p:sp>
        <p:nvSpPr>
          <p:cNvPr id="7" name="Rectangle 6"/>
          <p:cNvSpPr/>
          <p:nvPr/>
        </p:nvSpPr>
        <p:spPr>
          <a:xfrm>
            <a:off x="3657600" y="1600200"/>
            <a:ext cx="4116000" cy="707886"/>
          </a:xfrm>
          <a:prstGeom prst="rect">
            <a:avLst/>
          </a:prstGeom>
          <a:noFill/>
        </p:spPr>
        <p:txBody>
          <a:bodyPr wrap="none" lIns="91440" tIns="45720" rIns="91440" bIns="45720">
            <a:spAutoFit/>
          </a:bodyPr>
          <a:lstStyle/>
          <a:p>
            <a:pPr algn="ctr"/>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4000" b="1" cap="none" spc="0"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Chlamydomonas</a:t>
            </a:r>
            <a:endPar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543800" cy="1143000"/>
          </a:xfrm>
        </p:spPr>
        <p:txBody>
          <a:bodyPr>
            <a:noAutofit/>
          </a:bodyPr>
          <a:lstStyle/>
          <a:p>
            <a:pPr algn="ctr"/>
            <a:r>
              <a:rPr lang="en-IN" sz="3600" b="1" dirty="0" smtClean="0">
                <a:solidFill>
                  <a:schemeClr val="tx1"/>
                </a:solidFill>
                <a:latin typeface="Angsana New" pitchFamily="18" charset="-34"/>
                <a:cs typeface="Angsana New" pitchFamily="18" charset="-34"/>
              </a:rPr>
              <a:t>Stagnant</a:t>
            </a:r>
            <a:r>
              <a:rPr lang="en-IN" sz="6000" b="1" dirty="0" smtClean="0">
                <a:solidFill>
                  <a:schemeClr val="tx1"/>
                </a:solidFill>
                <a:latin typeface="Angsana New" pitchFamily="18" charset="-34"/>
                <a:cs typeface="Angsana New" pitchFamily="18" charset="-34"/>
              </a:rPr>
              <a:t> </a:t>
            </a:r>
            <a:r>
              <a:rPr lang="en-IN" sz="4000" b="1" dirty="0" smtClean="0">
                <a:solidFill>
                  <a:schemeClr val="tx1"/>
                </a:solidFill>
                <a:latin typeface="Angsana New" pitchFamily="18" charset="-34"/>
                <a:cs typeface="Angsana New" pitchFamily="18" charset="-34"/>
              </a:rPr>
              <a:t>water algae</a:t>
            </a:r>
            <a:endParaRPr lang="en-IN" sz="4000" b="1" dirty="0">
              <a:solidFill>
                <a:schemeClr val="tx1"/>
              </a:solidFill>
              <a:latin typeface="Angsana New" pitchFamily="18" charset="-34"/>
              <a:cs typeface="Angsana New" pitchFamily="18" charset="-34"/>
            </a:endParaRPr>
          </a:p>
        </p:txBody>
      </p:sp>
      <p:pic>
        <p:nvPicPr>
          <p:cNvPr id="3075" name="Picture 3" descr="C:\Users\Keshav Pai\Downloads\algae\ooo.png"/>
          <p:cNvPicPr>
            <a:picLocks noGrp="1" noChangeAspect="1" noChangeArrowheads="1"/>
          </p:cNvPicPr>
          <p:nvPr>
            <p:ph idx="1"/>
          </p:nvPr>
        </p:nvPicPr>
        <p:blipFill>
          <a:blip r:embed="rId2" cstate="print"/>
          <a:srcRect/>
          <a:stretch>
            <a:fillRect/>
          </a:stretch>
        </p:blipFill>
        <p:spPr bwMode="auto">
          <a:xfrm>
            <a:off x="533400" y="2362200"/>
            <a:ext cx="3810000" cy="4114800"/>
          </a:xfrm>
          <a:prstGeom prst="rect">
            <a:avLst/>
          </a:prstGeom>
          <a:noFill/>
        </p:spPr>
      </p:pic>
      <p:pic>
        <p:nvPicPr>
          <p:cNvPr id="3076" name="Picture 4" descr="C:\Users\Keshav Pai\Downloads\algae\images8G5WMN8V.jpg"/>
          <p:cNvPicPr>
            <a:picLocks noChangeAspect="1" noChangeArrowheads="1"/>
          </p:cNvPicPr>
          <p:nvPr/>
        </p:nvPicPr>
        <p:blipFill>
          <a:blip r:embed="rId3" cstate="print"/>
          <a:srcRect/>
          <a:stretch>
            <a:fillRect/>
          </a:stretch>
        </p:blipFill>
        <p:spPr bwMode="auto">
          <a:xfrm>
            <a:off x="4572000" y="2362200"/>
            <a:ext cx="3505200" cy="3962400"/>
          </a:xfrm>
          <a:prstGeom prst="rect">
            <a:avLst/>
          </a:prstGeom>
          <a:noFill/>
        </p:spPr>
      </p:pic>
      <p:sp>
        <p:nvSpPr>
          <p:cNvPr id="7" name="Rectangle 6"/>
          <p:cNvSpPr/>
          <p:nvPr/>
        </p:nvSpPr>
        <p:spPr>
          <a:xfrm>
            <a:off x="533400" y="1600200"/>
            <a:ext cx="3582514" cy="707886"/>
          </a:xfrm>
          <a:prstGeom prst="rect">
            <a:avLst/>
          </a:prstGeom>
          <a:noFill/>
        </p:spPr>
        <p:txBody>
          <a:bodyPr wrap="square" lIns="91440" tIns="45720" rIns="91440" bIns="45720">
            <a:spAutoFit/>
          </a:bodyPr>
          <a:lstStyle/>
          <a:p>
            <a:pPr algn="ctr"/>
            <a:r>
              <a:rPr lang="en-US" sz="4000" b="1" dirty="0" err="1" smtClean="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latin typeface="Aharoni" pitchFamily="2" charset="-79"/>
                <a:cs typeface="Aharoni" pitchFamily="2" charset="-79"/>
              </a:rPr>
              <a:t>Oedogonium</a:t>
            </a:r>
            <a:endParaRPr lang="en-US" sz="4000" b="1" dirty="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latin typeface="Aharoni" pitchFamily="2" charset="-79"/>
              <a:cs typeface="Aharoni" pitchFamily="2" charset="-79"/>
            </a:endParaRPr>
          </a:p>
        </p:txBody>
      </p:sp>
      <p:sp>
        <p:nvSpPr>
          <p:cNvPr id="8" name="Rectangle 7"/>
          <p:cNvSpPr/>
          <p:nvPr/>
        </p:nvSpPr>
        <p:spPr>
          <a:xfrm>
            <a:off x="5943600" y="1600200"/>
            <a:ext cx="1591205" cy="769441"/>
          </a:xfrm>
          <a:prstGeom prst="rect">
            <a:avLst/>
          </a:prstGeom>
          <a:noFill/>
        </p:spPr>
        <p:txBody>
          <a:bodyPr wrap="none" lIns="91440" tIns="45720" rIns="91440" bIns="45720">
            <a:spAutoFit/>
          </a:bodyPr>
          <a:lstStyle/>
          <a:p>
            <a:pPr algn="ctr"/>
            <a:r>
              <a:rPr lang="en-US" sz="4400" b="1" cap="none" spc="0" dirty="0" err="1" smtClean="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rPr>
              <a:t>Chara</a:t>
            </a:r>
            <a:endParaRPr lang="en-US" sz="4400" b="1" cap="none" spc="0" dirty="0">
              <a:ln w="900" cmpd="sng">
                <a:solidFill>
                  <a:schemeClr val="accent1">
                    <a:satMod val="190000"/>
                    <a:alpha val="55000"/>
                  </a:schemeClr>
                </a:solidFill>
                <a:prstDash val="solid"/>
              </a:ln>
              <a:effectLst>
                <a:innerShdw blurRad="101600" dist="76200" dir="5400000">
                  <a:schemeClr val="accent1">
                    <a:satMod val="190000"/>
                    <a:tint val="100000"/>
                    <a:alpha val="74000"/>
                  </a:schemeClr>
                </a:inn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Artificial system of classification.</a:t>
            </a:r>
            <a:endParaRPr lang="en-US" dirty="0"/>
          </a:p>
        </p:txBody>
      </p:sp>
      <p:sp>
        <p:nvSpPr>
          <p:cNvPr id="3" name="Content Placeholder 2"/>
          <p:cNvSpPr>
            <a:spLocks noGrp="1"/>
          </p:cNvSpPr>
          <p:nvPr>
            <p:ph idx="1"/>
          </p:nvPr>
        </p:nvSpPr>
        <p:spPr/>
        <p:txBody>
          <a:bodyPr>
            <a:normAutofit fontScale="92500" lnSpcReduction="20000"/>
          </a:bodyPr>
          <a:lstStyle/>
          <a:p>
            <a:pPr algn="just"/>
            <a:r>
              <a:rPr lang="en-US" dirty="0" smtClean="0"/>
              <a:t>The earliest systems of classification used only gross superficial morphological characters such as habit, </a:t>
            </a:r>
            <a:r>
              <a:rPr lang="en-US" dirty="0" err="1" smtClean="0"/>
              <a:t>colour</a:t>
            </a:r>
            <a:r>
              <a:rPr lang="en-US" dirty="0" smtClean="0"/>
              <a:t>, number and shape of leaves, etc. </a:t>
            </a:r>
          </a:p>
          <a:p>
            <a:pPr algn="just"/>
            <a:r>
              <a:rPr lang="en-US" dirty="0" smtClean="0"/>
              <a:t>They were based mainly on vegetative characters or on the </a:t>
            </a:r>
            <a:r>
              <a:rPr lang="en-US" dirty="0" err="1" smtClean="0"/>
              <a:t>androecium</a:t>
            </a:r>
            <a:r>
              <a:rPr lang="en-US" dirty="0" smtClean="0"/>
              <a:t> structure (system given by Linnaeus). Such systems were </a:t>
            </a:r>
            <a:r>
              <a:rPr lang="en-US" b="1" dirty="0" smtClean="0"/>
              <a:t>artificial system of classification.</a:t>
            </a:r>
          </a:p>
          <a:p>
            <a:pPr algn="just"/>
            <a:r>
              <a:rPr lang="en-US" b="1" dirty="0" smtClean="0"/>
              <a:t> They </a:t>
            </a:r>
            <a:r>
              <a:rPr lang="en-US" dirty="0" smtClean="0"/>
              <a:t>separated the closely related species since they were based on a few characteristics.</a:t>
            </a:r>
          </a:p>
          <a:p>
            <a:pPr algn="just"/>
            <a:r>
              <a:rPr lang="en-US" dirty="0" smtClean="0"/>
              <a:t> Also, the artificial systems gave equal </a:t>
            </a:r>
            <a:r>
              <a:rPr lang="en-US" dirty="0" err="1" smtClean="0"/>
              <a:t>weightage</a:t>
            </a:r>
            <a:r>
              <a:rPr lang="en-US" dirty="0" smtClean="0"/>
              <a:t> to vegetative and sexual characteristics; this is not acceptable since we know that often the vegetative characters are more easily affected </a:t>
            </a:r>
            <a:r>
              <a:rPr lang="en-US" dirty="0" err="1" smtClean="0"/>
              <a:t>byenvironment</a:t>
            </a:r>
            <a:r>
              <a:rPr lang="en-US" dirty="0" smtClean="0"/>
              <a:t>.</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7086600" cy="1143000"/>
          </a:xfrm>
        </p:spPr>
        <p:txBody>
          <a:bodyPr>
            <a:normAutofit/>
          </a:bodyPr>
          <a:lstStyle/>
          <a:p>
            <a:r>
              <a:rPr lang="en-IN" dirty="0" smtClean="0"/>
              <a:t>        Running water algae</a:t>
            </a:r>
            <a:endParaRPr lang="en-IN" dirty="0"/>
          </a:p>
        </p:txBody>
      </p:sp>
      <p:pic>
        <p:nvPicPr>
          <p:cNvPr id="4098" name="Picture 2" descr="C:\Users\Keshav Pai\Downloads\algae\imagesYDRCWW9Q.jpg"/>
          <p:cNvPicPr>
            <a:picLocks noGrp="1" noChangeAspect="1" noChangeArrowheads="1"/>
          </p:cNvPicPr>
          <p:nvPr>
            <p:ph idx="1"/>
          </p:nvPr>
        </p:nvPicPr>
        <p:blipFill>
          <a:blip r:embed="rId2" cstate="print"/>
          <a:srcRect/>
          <a:stretch>
            <a:fillRect/>
          </a:stretch>
        </p:blipFill>
        <p:spPr bwMode="auto">
          <a:xfrm>
            <a:off x="152400" y="2514600"/>
            <a:ext cx="3886200" cy="3076575"/>
          </a:xfrm>
          <a:prstGeom prst="rect">
            <a:avLst/>
          </a:prstGeom>
          <a:noFill/>
        </p:spPr>
      </p:pic>
      <p:pic>
        <p:nvPicPr>
          <p:cNvPr id="4099" name="Picture 3" descr="C:\Users\Keshav Pai\Downloads\algae\images6GU9XE8T.jpg"/>
          <p:cNvPicPr>
            <a:picLocks noChangeAspect="1" noChangeArrowheads="1"/>
          </p:cNvPicPr>
          <p:nvPr/>
        </p:nvPicPr>
        <p:blipFill>
          <a:blip r:embed="rId3" cstate="print"/>
          <a:srcRect/>
          <a:stretch>
            <a:fillRect/>
          </a:stretch>
        </p:blipFill>
        <p:spPr bwMode="auto">
          <a:xfrm>
            <a:off x="4191000" y="2590800"/>
            <a:ext cx="3962400" cy="3028950"/>
          </a:xfrm>
          <a:prstGeom prst="rect">
            <a:avLst/>
          </a:prstGeom>
          <a:noFill/>
        </p:spPr>
      </p:pic>
      <p:sp>
        <p:nvSpPr>
          <p:cNvPr id="6" name="Rectangle 5"/>
          <p:cNvSpPr/>
          <p:nvPr/>
        </p:nvSpPr>
        <p:spPr>
          <a:xfrm>
            <a:off x="990600" y="1752600"/>
            <a:ext cx="2522870"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Cladophora</a:t>
            </a:r>
            <a:endPar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Rectangle 7"/>
          <p:cNvSpPr/>
          <p:nvPr/>
        </p:nvSpPr>
        <p:spPr>
          <a:xfrm>
            <a:off x="5257800" y="1905000"/>
            <a:ext cx="1834155"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Ulothrix</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7772400" cy="4495800"/>
          </a:xfrm>
        </p:spPr>
        <p:txBody>
          <a:bodyPr>
            <a:normAutofit lnSpcReduction="10000"/>
          </a:bodyPr>
          <a:lstStyle/>
          <a:p>
            <a:pPr>
              <a:buFont typeface="Wingdings" pitchFamily="2" charset="2"/>
              <a:buChar char="v"/>
            </a:pPr>
            <a:r>
              <a:rPr lang="en-IN" dirty="0" smtClean="0"/>
              <a:t>Marine habitats</a:t>
            </a:r>
          </a:p>
          <a:p>
            <a:pPr>
              <a:buFont typeface="Wingdings" pitchFamily="2" charset="2"/>
              <a:buChar char="v"/>
            </a:pPr>
            <a:r>
              <a:rPr lang="en-IN" dirty="0" smtClean="0"/>
              <a:t>Vary in shape and size from simple branched, filamentous forms (</a:t>
            </a:r>
            <a:r>
              <a:rPr lang="en-IN" i="1" dirty="0" err="1" smtClean="0"/>
              <a:t>Ectocarpus</a:t>
            </a:r>
            <a:r>
              <a:rPr lang="en-IN" i="1" dirty="0" smtClean="0"/>
              <a:t>) to profusely </a:t>
            </a:r>
            <a:r>
              <a:rPr lang="en-IN" dirty="0" smtClean="0"/>
              <a:t>branched forms kelps about 100 m height.</a:t>
            </a:r>
          </a:p>
          <a:p>
            <a:pPr>
              <a:buFont typeface="Wingdings" pitchFamily="2" charset="2"/>
              <a:buChar char="v"/>
            </a:pPr>
            <a:r>
              <a:rPr lang="en-IN" dirty="0" smtClean="0"/>
              <a:t>Body consists of holdfast, a stalk, </a:t>
            </a:r>
            <a:r>
              <a:rPr lang="en-IN" dirty="0" err="1" smtClean="0"/>
              <a:t>stipe</a:t>
            </a:r>
            <a:r>
              <a:rPr lang="en-IN" dirty="0" smtClean="0"/>
              <a:t> and frond.</a:t>
            </a:r>
          </a:p>
          <a:p>
            <a:pPr>
              <a:buFont typeface="Wingdings" pitchFamily="2" charset="2"/>
              <a:buChar char="v"/>
            </a:pPr>
            <a:r>
              <a:rPr lang="en-IN" dirty="0" smtClean="0"/>
              <a:t>Pigments - chlorophyll a, c, </a:t>
            </a:r>
            <a:r>
              <a:rPr lang="en-IN" dirty="0" err="1" smtClean="0"/>
              <a:t>carotenoids</a:t>
            </a:r>
            <a:r>
              <a:rPr lang="en-IN" dirty="0" smtClean="0"/>
              <a:t>, xanthophylls, </a:t>
            </a:r>
            <a:r>
              <a:rPr lang="en-IN" dirty="0" err="1" smtClean="0"/>
              <a:t>fucoxanthin</a:t>
            </a:r>
            <a:endParaRPr lang="en-IN" dirty="0" smtClean="0"/>
          </a:p>
          <a:p>
            <a:pPr>
              <a:buFont typeface="Wingdings" pitchFamily="2" charset="2"/>
              <a:buChar char="v"/>
            </a:pPr>
            <a:r>
              <a:rPr lang="en-US" dirty="0" smtClean="0"/>
              <a:t>Food is stored as carbohydrates in the form of </a:t>
            </a:r>
            <a:r>
              <a:rPr lang="en-IN" dirty="0" err="1" smtClean="0"/>
              <a:t>laminarin</a:t>
            </a:r>
            <a:r>
              <a:rPr lang="en-IN" dirty="0" smtClean="0"/>
              <a:t> or </a:t>
            </a:r>
            <a:r>
              <a:rPr lang="en-IN" dirty="0" err="1" smtClean="0"/>
              <a:t>mannitol</a:t>
            </a:r>
            <a:r>
              <a:rPr lang="en-IN" dirty="0" smtClean="0"/>
              <a:t>.</a:t>
            </a:r>
          </a:p>
          <a:p>
            <a:pPr>
              <a:buFont typeface="Wingdings" pitchFamily="2" charset="2"/>
              <a:buChar char="v"/>
            </a:pPr>
            <a:r>
              <a:rPr lang="en-IN" dirty="0" smtClean="0"/>
              <a:t>Cell wall covered by </a:t>
            </a:r>
            <a:r>
              <a:rPr lang="en-IN" dirty="0" err="1" smtClean="0"/>
              <a:t>algin</a:t>
            </a:r>
            <a:r>
              <a:rPr lang="en-IN" dirty="0" smtClean="0"/>
              <a:t>, a gelatinous coating.</a:t>
            </a:r>
          </a:p>
          <a:p>
            <a:endParaRPr lang="en-IN" i="1" dirty="0" smtClean="0"/>
          </a:p>
          <a:p>
            <a:endParaRPr lang="en-IN" dirty="0"/>
          </a:p>
        </p:txBody>
      </p:sp>
      <p:sp>
        <p:nvSpPr>
          <p:cNvPr id="4" name="Rectangle 3"/>
          <p:cNvSpPr/>
          <p:nvPr/>
        </p:nvSpPr>
        <p:spPr>
          <a:xfrm>
            <a:off x="914400" y="457200"/>
            <a:ext cx="6781800" cy="492443"/>
          </a:xfrm>
          <a:prstGeom prst="rect">
            <a:avLst/>
          </a:prstGeom>
        </p:spPr>
        <p:style>
          <a:lnRef idx="2">
            <a:schemeClr val="dk1"/>
          </a:lnRef>
          <a:fillRef idx="1">
            <a:schemeClr val="lt1"/>
          </a:fillRef>
          <a:effectRef idx="0">
            <a:schemeClr val="dk1"/>
          </a:effectRef>
          <a:fontRef idx="minor">
            <a:schemeClr val="dk1"/>
          </a:fontRef>
        </p:style>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600" b="1" cap="all"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Phaeophycease</a:t>
            </a:r>
            <a:r>
              <a:rPr lang="en-US" sz="26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(Brown algae)</a:t>
            </a:r>
            <a:endParaRPr lang="en-IN" sz="2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53536"/>
            <a:ext cx="6019800" cy="1143000"/>
          </a:xfrm>
        </p:spPr>
        <p:txBody>
          <a:bodyPr>
            <a:normAutofit/>
          </a:bodyPr>
          <a:lstStyle/>
          <a:p>
            <a:r>
              <a:rPr lang="en-IN" sz="5400" dirty="0" smtClean="0"/>
              <a:t>Sea </a:t>
            </a:r>
            <a:r>
              <a:rPr lang="en-IN" sz="5400" dirty="0" smtClean="0">
                <a:effectLst>
                  <a:outerShdw blurRad="38100" dist="38100" dir="2700000" algn="tl">
                    <a:srgbClr val="000000">
                      <a:alpha val="43137"/>
                    </a:srgbClr>
                  </a:outerShdw>
                </a:effectLst>
              </a:rPr>
              <a:t>water</a:t>
            </a:r>
            <a:r>
              <a:rPr lang="en-IN" sz="5400" dirty="0" smtClean="0"/>
              <a:t> algae      </a:t>
            </a:r>
            <a:endParaRPr lang="en-IN" sz="5400" dirty="0"/>
          </a:p>
        </p:txBody>
      </p:sp>
      <p:pic>
        <p:nvPicPr>
          <p:cNvPr id="1026" name="Picture 2" descr="C:\Users\Keshav Pai\Downloads\algae\imagesY60N9H5K.jpg"/>
          <p:cNvPicPr>
            <a:picLocks noGrp="1" noChangeAspect="1" noChangeArrowheads="1"/>
          </p:cNvPicPr>
          <p:nvPr>
            <p:ph idx="1"/>
          </p:nvPr>
        </p:nvPicPr>
        <p:blipFill>
          <a:blip r:embed="rId2" cstate="print"/>
          <a:srcRect/>
          <a:stretch>
            <a:fillRect/>
          </a:stretch>
        </p:blipFill>
        <p:spPr bwMode="auto">
          <a:xfrm>
            <a:off x="152400" y="2514600"/>
            <a:ext cx="3657600" cy="3657600"/>
          </a:xfrm>
          <a:prstGeom prst="rect">
            <a:avLst/>
          </a:prstGeom>
          <a:noFill/>
        </p:spPr>
      </p:pic>
      <p:pic>
        <p:nvPicPr>
          <p:cNvPr id="1028" name="Picture 4" descr="C:\Users\Keshav Pai\Downloads\algae\imagesU40TETQL.jpg"/>
          <p:cNvPicPr>
            <a:picLocks noChangeAspect="1" noChangeArrowheads="1"/>
          </p:cNvPicPr>
          <p:nvPr/>
        </p:nvPicPr>
        <p:blipFill>
          <a:blip r:embed="rId3" cstate="print"/>
          <a:srcRect/>
          <a:stretch>
            <a:fillRect/>
          </a:stretch>
        </p:blipFill>
        <p:spPr bwMode="auto">
          <a:xfrm>
            <a:off x="4191000" y="2514600"/>
            <a:ext cx="3810000" cy="3657600"/>
          </a:xfrm>
          <a:prstGeom prst="rect">
            <a:avLst/>
          </a:prstGeom>
          <a:noFill/>
        </p:spPr>
      </p:pic>
      <p:sp>
        <p:nvSpPr>
          <p:cNvPr id="7" name="Rectangle 6"/>
          <p:cNvSpPr/>
          <p:nvPr/>
        </p:nvSpPr>
        <p:spPr>
          <a:xfrm>
            <a:off x="990600" y="1524000"/>
            <a:ext cx="3414589" cy="707886"/>
          </a:xfrm>
          <a:prstGeom prst="rect">
            <a:avLst/>
          </a:prstGeom>
          <a:noFill/>
        </p:spPr>
        <p:txBody>
          <a:bodyPr wrap="none" lIns="91440" tIns="45720" rIns="91440" bIns="45720">
            <a:spAutoFit/>
          </a:bodyPr>
          <a:lstStyle/>
          <a:p>
            <a:pPr algn="ctr"/>
            <a:r>
              <a:rPr lang="en-US" sz="4000" b="1" cap="none" spc="0" dirty="0" smtClean="0">
                <a:ln w="10541" cmpd="sng">
                  <a:solidFill>
                    <a:schemeClr val="accent1">
                      <a:shade val="88000"/>
                      <a:satMod val="110000"/>
                    </a:schemeClr>
                  </a:solidFill>
                  <a:prstDash val="solid"/>
                </a:ln>
                <a:solidFill>
                  <a:schemeClr val="accent4">
                    <a:lumMod val="20000"/>
                    <a:lumOff val="80000"/>
                  </a:schemeClr>
                </a:solidFill>
                <a:effectLst/>
              </a:rPr>
              <a:t>   </a:t>
            </a:r>
            <a:r>
              <a:rPr lang="en-US" sz="4000" b="1" cap="none" spc="0" dirty="0" err="1" smtClean="0">
                <a:ln w="10541" cmpd="sng">
                  <a:solidFill>
                    <a:schemeClr val="accent1">
                      <a:shade val="88000"/>
                      <a:satMod val="110000"/>
                    </a:schemeClr>
                  </a:solidFill>
                  <a:prstDash val="solid"/>
                </a:ln>
                <a:solidFill>
                  <a:schemeClr val="accent4">
                    <a:lumMod val="20000"/>
                    <a:lumOff val="80000"/>
                  </a:schemeClr>
                </a:solidFill>
                <a:effectLst/>
              </a:rPr>
              <a:t>Ectocarpus</a:t>
            </a:r>
            <a:endParaRPr lang="en-US" sz="4000" b="1" cap="none" spc="0" dirty="0">
              <a:ln w="10541" cmpd="sng">
                <a:solidFill>
                  <a:schemeClr val="accent1">
                    <a:shade val="88000"/>
                    <a:satMod val="110000"/>
                  </a:schemeClr>
                </a:solidFill>
                <a:prstDash val="solid"/>
              </a:ln>
              <a:solidFill>
                <a:schemeClr val="accent4">
                  <a:lumMod val="20000"/>
                  <a:lumOff val="80000"/>
                </a:schemeClr>
              </a:solidFill>
              <a:effectLst/>
            </a:endParaRPr>
          </a:p>
        </p:txBody>
      </p:sp>
      <p:sp>
        <p:nvSpPr>
          <p:cNvPr id="9" name="Rectangle 8"/>
          <p:cNvSpPr/>
          <p:nvPr/>
        </p:nvSpPr>
        <p:spPr>
          <a:xfrm>
            <a:off x="5257800" y="1524000"/>
            <a:ext cx="2772169" cy="707886"/>
          </a:xfrm>
          <a:prstGeom prst="rect">
            <a:avLst/>
          </a:prstGeom>
          <a:noFill/>
        </p:spPr>
        <p:txBody>
          <a:bodyPr wrap="none" lIns="91440" tIns="45720" rIns="91440" bIns="45720">
            <a:spAutoFit/>
          </a:bodyPr>
          <a:lstStyle/>
          <a:p>
            <a:pPr algn="ctr"/>
            <a:r>
              <a:rPr lang="en-US" sz="4000" b="1" dirty="0" smtClean="0">
                <a:ln w="900" cmpd="sng">
                  <a:solidFill>
                    <a:schemeClr val="accent1">
                      <a:satMod val="190000"/>
                      <a:alpha val="55000"/>
                    </a:schemeClr>
                  </a:solidFill>
                  <a:prstDash val="solid"/>
                </a:ln>
                <a:solidFill>
                  <a:schemeClr val="accent4">
                    <a:lumMod val="20000"/>
                    <a:lumOff val="80000"/>
                  </a:schemeClr>
                </a:solidFill>
                <a:effectLst>
                  <a:innerShdw blurRad="101600" dist="76200" dir="5400000">
                    <a:schemeClr val="accent1">
                      <a:satMod val="190000"/>
                      <a:tint val="100000"/>
                      <a:alpha val="74000"/>
                    </a:schemeClr>
                  </a:innerShdw>
                </a:effectLst>
              </a:rPr>
              <a:t>  </a:t>
            </a:r>
            <a:r>
              <a:rPr lang="en-US" sz="4000" b="1" dirty="0" err="1" smtClean="0">
                <a:ln w="900" cmpd="sng">
                  <a:solidFill>
                    <a:schemeClr val="accent1">
                      <a:satMod val="190000"/>
                      <a:alpha val="55000"/>
                    </a:schemeClr>
                  </a:solidFill>
                  <a:prstDash val="solid"/>
                </a:ln>
                <a:solidFill>
                  <a:schemeClr val="accent4">
                    <a:lumMod val="20000"/>
                    <a:lumOff val="80000"/>
                  </a:schemeClr>
                </a:solidFill>
                <a:effectLst>
                  <a:innerShdw blurRad="101600" dist="76200" dir="5400000">
                    <a:schemeClr val="accent1">
                      <a:satMod val="190000"/>
                      <a:tint val="100000"/>
                      <a:alpha val="74000"/>
                    </a:schemeClr>
                  </a:innerShdw>
                </a:effectLst>
              </a:rPr>
              <a:t>Porphyra</a:t>
            </a:r>
            <a:endParaRPr lang="en-US" sz="4000" b="1" dirty="0">
              <a:ln w="900" cmpd="sng">
                <a:solidFill>
                  <a:schemeClr val="accent1">
                    <a:satMod val="190000"/>
                    <a:alpha val="55000"/>
                  </a:schemeClr>
                </a:solidFill>
                <a:prstDash val="solid"/>
              </a:ln>
              <a:solidFill>
                <a:schemeClr val="accent4">
                  <a:lumMod val="20000"/>
                  <a:lumOff val="80000"/>
                </a:schemeClr>
              </a:solidFill>
              <a:effectLst>
                <a:innerShdw blurRad="101600" dist="76200" dir="5400000">
                  <a:schemeClr val="accent1">
                    <a:satMod val="190000"/>
                    <a:tint val="100000"/>
                    <a:alpha val="74000"/>
                  </a:schemeClr>
                </a:innerShdw>
              </a:effectLs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0"/>
            <a:ext cx="4419600" cy="4343400"/>
          </a:xfrm>
          <a:ln>
            <a:solidFill>
              <a:schemeClr val="bg1"/>
            </a:solidFill>
          </a:ln>
        </p:spPr>
        <p:style>
          <a:lnRef idx="2">
            <a:schemeClr val="dk1"/>
          </a:lnRef>
          <a:fillRef idx="1">
            <a:schemeClr val="lt1"/>
          </a:fillRef>
          <a:effectRef idx="0">
            <a:schemeClr val="dk1"/>
          </a:effectRef>
          <a:fontRef idx="minor">
            <a:schemeClr val="dk1"/>
          </a:fontRef>
        </p:style>
        <p:txBody>
          <a:bodyPr>
            <a:normAutofit/>
          </a:bodyPr>
          <a:lstStyle/>
          <a:p>
            <a:pPr>
              <a:buFont typeface="Wingdings" pitchFamily="2" charset="2"/>
              <a:buChar char="v"/>
            </a:pPr>
            <a:r>
              <a:rPr lang="en-IN" dirty="0" smtClean="0"/>
              <a:t>Vegetative reproduction by fragmentation.</a:t>
            </a:r>
          </a:p>
          <a:p>
            <a:pPr>
              <a:buFont typeface="Wingdings" pitchFamily="2" charset="2"/>
              <a:buChar char="v"/>
            </a:pPr>
            <a:r>
              <a:rPr lang="en-IN" dirty="0" smtClean="0"/>
              <a:t>Asexual reproduction by biflagellate zoospores.</a:t>
            </a:r>
          </a:p>
          <a:p>
            <a:pPr>
              <a:buFont typeface="Wingdings" pitchFamily="2" charset="2"/>
              <a:buChar char="v"/>
            </a:pPr>
            <a:r>
              <a:rPr lang="en-IN" dirty="0" smtClean="0"/>
              <a:t>Sexual reproduction may be </a:t>
            </a:r>
            <a:r>
              <a:rPr lang="en-IN" dirty="0" err="1" smtClean="0"/>
              <a:t>isogamous</a:t>
            </a:r>
            <a:r>
              <a:rPr lang="en-IN" dirty="0" smtClean="0"/>
              <a:t>, </a:t>
            </a:r>
            <a:r>
              <a:rPr lang="en-IN" dirty="0" err="1" smtClean="0"/>
              <a:t>anisogamous</a:t>
            </a:r>
            <a:r>
              <a:rPr lang="en-IN" dirty="0" smtClean="0"/>
              <a:t> or </a:t>
            </a:r>
            <a:r>
              <a:rPr lang="en-IN" dirty="0" err="1" smtClean="0"/>
              <a:t>oogamous</a:t>
            </a:r>
            <a:endParaRPr lang="en-IN" dirty="0" smtClean="0"/>
          </a:p>
          <a:p>
            <a:pPr>
              <a:buFont typeface="Wingdings" pitchFamily="2" charset="2"/>
              <a:buChar char="v"/>
            </a:pPr>
            <a:r>
              <a:rPr lang="en-IN" i="1" dirty="0" smtClean="0"/>
              <a:t>e.g. </a:t>
            </a:r>
            <a:r>
              <a:rPr lang="en-IN" i="1" dirty="0" err="1" smtClean="0"/>
              <a:t>Ectocarpus</a:t>
            </a:r>
            <a:r>
              <a:rPr lang="en-IN" i="1" dirty="0" smtClean="0"/>
              <a:t>, </a:t>
            </a:r>
            <a:r>
              <a:rPr lang="en-IN" i="1" dirty="0" err="1" smtClean="0"/>
              <a:t>Dictyota</a:t>
            </a:r>
            <a:r>
              <a:rPr lang="en-IN" i="1" dirty="0" smtClean="0"/>
              <a:t>, </a:t>
            </a:r>
            <a:r>
              <a:rPr lang="en-IN" i="1" dirty="0" err="1" smtClean="0"/>
              <a:t>Laminaria</a:t>
            </a:r>
            <a:r>
              <a:rPr lang="en-IN" i="1" dirty="0" smtClean="0"/>
              <a:t>, </a:t>
            </a:r>
            <a:r>
              <a:rPr lang="en-IN" i="1" dirty="0" err="1" smtClean="0"/>
              <a:t>Sargassum</a:t>
            </a:r>
            <a:r>
              <a:rPr lang="en-IN" i="1" dirty="0" smtClean="0"/>
              <a:t> and </a:t>
            </a:r>
            <a:r>
              <a:rPr lang="en-IN" i="1" dirty="0" err="1" smtClean="0"/>
              <a:t>Fucus</a:t>
            </a:r>
            <a:endParaRPr lang="en-IN" dirty="0"/>
          </a:p>
        </p:txBody>
      </p:sp>
      <p:pic>
        <p:nvPicPr>
          <p:cNvPr id="4" name="Picture 4" descr="http://t0.gstatic.com/images?q=tbn:ANd9GcRBxIISMHhjhe_uOLNJG5sWpA-j1PAraK2gtAGUIP42LF6rTY28"/>
          <p:cNvPicPr>
            <a:picLocks noChangeAspect="1" noChangeArrowheads="1"/>
          </p:cNvPicPr>
          <p:nvPr/>
        </p:nvPicPr>
        <p:blipFill>
          <a:blip r:embed="rId2" cstate="print"/>
          <a:srcRect l="23669"/>
          <a:stretch>
            <a:fillRect/>
          </a:stretch>
        </p:blipFill>
        <p:spPr bwMode="auto">
          <a:xfrm>
            <a:off x="5257800" y="1447800"/>
            <a:ext cx="2716128" cy="2667000"/>
          </a:xfrm>
          <a:prstGeom prst="rect">
            <a:avLst/>
          </a:prstGeom>
          <a:noFill/>
        </p:spPr>
      </p:pic>
      <p:sp>
        <p:nvSpPr>
          <p:cNvPr id="5" name="Rectangle 4"/>
          <p:cNvSpPr/>
          <p:nvPr/>
        </p:nvSpPr>
        <p:spPr>
          <a:xfrm>
            <a:off x="5943600" y="4572000"/>
            <a:ext cx="1905000" cy="461665"/>
          </a:xfrm>
          <a:prstGeom prst="rect">
            <a:avLst/>
          </a:prstGeom>
        </p:spPr>
        <p:txBody>
          <a:bodyPr wrap="square">
            <a:spAutoFit/>
          </a:bodyPr>
          <a:lstStyle/>
          <a:p>
            <a:r>
              <a:rPr lang="en-IN" sz="2400" i="1" dirty="0" err="1" smtClean="0"/>
              <a:t>Sargassum</a:t>
            </a:r>
            <a:endParaRPr lang="en-US" sz="24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5257800" cy="5254752"/>
          </a:xfrm>
        </p:spPr>
        <p:txBody>
          <a:bodyPr>
            <a:normAutofit fontScale="92500" lnSpcReduction="20000"/>
          </a:bodyPr>
          <a:lstStyle/>
          <a:p>
            <a:pPr>
              <a:buFont typeface="Wingdings" pitchFamily="2" charset="2"/>
              <a:buChar char="v"/>
            </a:pPr>
            <a:r>
              <a:rPr lang="en-US" dirty="0" smtClean="0"/>
              <a:t>Habitat – some </a:t>
            </a:r>
            <a:r>
              <a:rPr lang="en-IN" dirty="0" smtClean="0"/>
              <a:t>fresh water, brackish water, mostly in salt water </a:t>
            </a:r>
          </a:p>
          <a:p>
            <a:pPr>
              <a:buFont typeface="Wingdings" pitchFamily="2" charset="2"/>
              <a:buChar char="v"/>
            </a:pPr>
            <a:r>
              <a:rPr lang="en-IN" dirty="0" smtClean="0"/>
              <a:t>Pigments - chlorophyll </a:t>
            </a:r>
            <a:r>
              <a:rPr lang="en-IN" i="1" dirty="0" smtClean="0"/>
              <a:t>a and d, </a:t>
            </a:r>
          </a:p>
          <a:p>
            <a:pPr>
              <a:buNone/>
            </a:pPr>
            <a:r>
              <a:rPr lang="en-IN" i="1" dirty="0" smtClean="0"/>
              <a:t>	</a:t>
            </a:r>
            <a:r>
              <a:rPr lang="en-IN" dirty="0" smtClean="0"/>
              <a:t>r-</a:t>
            </a:r>
            <a:r>
              <a:rPr lang="en-IN" dirty="0" err="1" smtClean="0"/>
              <a:t>phycoerythrin</a:t>
            </a:r>
            <a:r>
              <a:rPr lang="en-IN" i="1" dirty="0" smtClean="0"/>
              <a:t> </a:t>
            </a:r>
          </a:p>
          <a:p>
            <a:pPr>
              <a:buFont typeface="Wingdings" pitchFamily="2" charset="2"/>
              <a:buChar char="v"/>
            </a:pPr>
            <a:r>
              <a:rPr lang="en-US" dirty="0" smtClean="0"/>
              <a:t>Food is stored as </a:t>
            </a:r>
            <a:r>
              <a:rPr lang="en-US" dirty="0" err="1" smtClean="0"/>
              <a:t>Floridean</a:t>
            </a:r>
            <a:r>
              <a:rPr lang="en-US" dirty="0" smtClean="0"/>
              <a:t> starch, which is similar to </a:t>
            </a:r>
            <a:r>
              <a:rPr lang="en-US" dirty="0" err="1" smtClean="0"/>
              <a:t>amylopectin</a:t>
            </a:r>
            <a:r>
              <a:rPr lang="en-US" dirty="0" smtClean="0"/>
              <a:t> and glycogen in structure.</a:t>
            </a:r>
          </a:p>
          <a:p>
            <a:pPr>
              <a:buFont typeface="Wingdings" pitchFamily="2" charset="2"/>
              <a:buChar char="v"/>
            </a:pPr>
            <a:r>
              <a:rPr lang="en-US" dirty="0" smtClean="0"/>
              <a:t> Vegetative reproduction is by fragmentation</a:t>
            </a:r>
          </a:p>
          <a:p>
            <a:pPr>
              <a:buFont typeface="Wingdings" pitchFamily="2" charset="2"/>
              <a:buChar char="v"/>
            </a:pPr>
            <a:r>
              <a:rPr lang="en-US" dirty="0" smtClean="0"/>
              <a:t>Asexually by non-motile spores </a:t>
            </a:r>
          </a:p>
          <a:p>
            <a:pPr>
              <a:buFont typeface="Wingdings" pitchFamily="2" charset="2"/>
              <a:buChar char="v"/>
            </a:pPr>
            <a:r>
              <a:rPr lang="en-US" dirty="0" smtClean="0"/>
              <a:t>Sexually by non-motile gametes </a:t>
            </a:r>
          </a:p>
          <a:p>
            <a:pPr>
              <a:buFont typeface="Wingdings" pitchFamily="2" charset="2"/>
              <a:buChar char="v"/>
            </a:pPr>
            <a:r>
              <a:rPr lang="en-US" dirty="0" smtClean="0"/>
              <a:t>e.g. </a:t>
            </a:r>
            <a:r>
              <a:rPr lang="en-IN" dirty="0" err="1" smtClean="0"/>
              <a:t>Polysiphonia</a:t>
            </a:r>
            <a:r>
              <a:rPr lang="en-IN" i="1" dirty="0" smtClean="0"/>
              <a:t>, </a:t>
            </a:r>
            <a:r>
              <a:rPr lang="en-US" dirty="0" err="1" smtClean="0"/>
              <a:t>Porphyra</a:t>
            </a:r>
            <a:r>
              <a:rPr lang="en-US" dirty="0" smtClean="0"/>
              <a:t>, </a:t>
            </a:r>
            <a:r>
              <a:rPr lang="en-US" dirty="0" err="1" smtClean="0"/>
              <a:t>Gracilaria</a:t>
            </a:r>
            <a:r>
              <a:rPr lang="en-US" dirty="0" smtClean="0"/>
              <a:t>, </a:t>
            </a:r>
            <a:r>
              <a:rPr lang="en-US" dirty="0" err="1" smtClean="0"/>
              <a:t>Gelidium</a:t>
            </a:r>
            <a:r>
              <a:rPr lang="en-US" dirty="0" smtClean="0"/>
              <a:t> </a:t>
            </a:r>
            <a:br>
              <a:rPr lang="en-US" dirty="0" smtClean="0"/>
            </a:br>
            <a:endParaRPr lang="en-IN" i="1" dirty="0" smtClean="0"/>
          </a:p>
          <a:p>
            <a:endParaRPr lang="en-IN" dirty="0"/>
          </a:p>
        </p:txBody>
      </p:sp>
      <p:sp>
        <p:nvSpPr>
          <p:cNvPr id="4" name="Rectangle 3"/>
          <p:cNvSpPr/>
          <p:nvPr/>
        </p:nvSpPr>
        <p:spPr>
          <a:xfrm>
            <a:off x="1600200" y="457200"/>
            <a:ext cx="5410200" cy="492443"/>
          </a:xfrm>
          <a:prstGeom prst="rect">
            <a:avLst/>
          </a:prstGeom>
        </p:spPr>
        <p:style>
          <a:lnRef idx="2">
            <a:schemeClr val="accent5"/>
          </a:lnRef>
          <a:fillRef idx="1">
            <a:schemeClr val="lt1"/>
          </a:fillRef>
          <a:effectRef idx="0">
            <a:schemeClr val="accent5"/>
          </a:effectRef>
          <a:fontRef idx="minor">
            <a:schemeClr val="dk1"/>
          </a:fontRef>
        </p:style>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600" b="1" dirty="0" err="1" smtClean="0">
                <a:ln/>
                <a:solidFill>
                  <a:srgbClr val="FF0000"/>
                </a:solidFill>
              </a:rPr>
              <a:t>Rhodophycease</a:t>
            </a:r>
            <a:r>
              <a:rPr lang="en-US" sz="2600" b="1" dirty="0" smtClean="0">
                <a:ln/>
                <a:solidFill>
                  <a:srgbClr val="FF0000"/>
                </a:solidFill>
              </a:rPr>
              <a:t> ( Red algae)</a:t>
            </a:r>
            <a:endParaRPr lang="en-IN" sz="2600" b="1" dirty="0">
              <a:ln/>
              <a:solidFill>
                <a:srgbClr val="FF0000"/>
              </a:solidFill>
            </a:endParaRPr>
          </a:p>
        </p:txBody>
      </p:sp>
      <p:pic>
        <p:nvPicPr>
          <p:cNvPr id="5" name="Picture 4" descr="http://www.wetwebmedia.com/Algae%20and%20Plt%20Pix/Red%20Algae/LeifHinks%20Gracilaria%20picMD.jpg"/>
          <p:cNvPicPr>
            <a:picLocks noChangeAspect="1" noChangeArrowheads="1"/>
          </p:cNvPicPr>
          <p:nvPr/>
        </p:nvPicPr>
        <p:blipFill>
          <a:blip r:embed="rId2" cstate="print"/>
          <a:srcRect/>
          <a:stretch>
            <a:fillRect/>
          </a:stretch>
        </p:blipFill>
        <p:spPr bwMode="auto">
          <a:xfrm>
            <a:off x="5638800" y="1447800"/>
            <a:ext cx="2286000" cy="1714500"/>
          </a:xfrm>
          <a:prstGeom prst="rect">
            <a:avLst/>
          </a:prstGeom>
          <a:noFill/>
        </p:spPr>
      </p:pic>
      <p:sp>
        <p:nvSpPr>
          <p:cNvPr id="6" name="Rectangle 5"/>
          <p:cNvSpPr/>
          <p:nvPr/>
        </p:nvSpPr>
        <p:spPr>
          <a:xfrm>
            <a:off x="6324600" y="3200400"/>
            <a:ext cx="1905000" cy="461665"/>
          </a:xfrm>
          <a:prstGeom prst="rect">
            <a:avLst/>
          </a:prstGeom>
        </p:spPr>
        <p:txBody>
          <a:bodyPr wrap="square">
            <a:spAutoFit/>
          </a:bodyPr>
          <a:lstStyle/>
          <a:p>
            <a:r>
              <a:rPr lang="en-US" sz="2400" b="1" dirty="0" err="1" smtClean="0"/>
              <a:t>Gracilaria</a:t>
            </a:r>
            <a:endParaRPr lang="en-US" sz="2400" b="1" dirty="0"/>
          </a:p>
        </p:txBody>
      </p:sp>
      <p:pic>
        <p:nvPicPr>
          <p:cNvPr id="7" name="Picture 2" descr="http://3219a2.medialib.glogster.com/media/6b/6b8e8a400819b864ee1be11bdf9e4a4753890d4819c7aa8f1ca511f965445cdc/gelidium-pulchellum-jpg.jpg"/>
          <p:cNvPicPr>
            <a:picLocks noChangeAspect="1" noChangeArrowheads="1"/>
          </p:cNvPicPr>
          <p:nvPr/>
        </p:nvPicPr>
        <p:blipFill>
          <a:blip r:embed="rId3" cstate="print"/>
          <a:srcRect/>
          <a:stretch>
            <a:fillRect/>
          </a:stretch>
        </p:blipFill>
        <p:spPr bwMode="auto">
          <a:xfrm>
            <a:off x="5638800" y="3810000"/>
            <a:ext cx="2321168" cy="1828800"/>
          </a:xfrm>
          <a:prstGeom prst="rect">
            <a:avLst/>
          </a:prstGeom>
          <a:noFill/>
          <a:ln>
            <a:solidFill>
              <a:schemeClr val="tx1"/>
            </a:solidFill>
          </a:ln>
        </p:spPr>
      </p:pic>
      <p:sp>
        <p:nvSpPr>
          <p:cNvPr id="8" name="Rectangle 7"/>
          <p:cNvSpPr/>
          <p:nvPr/>
        </p:nvSpPr>
        <p:spPr>
          <a:xfrm>
            <a:off x="6324600" y="5791200"/>
            <a:ext cx="1752600" cy="461665"/>
          </a:xfrm>
          <a:prstGeom prst="rect">
            <a:avLst/>
          </a:prstGeom>
        </p:spPr>
        <p:txBody>
          <a:bodyPr wrap="square">
            <a:spAutoFit/>
          </a:bodyPr>
          <a:lstStyle/>
          <a:p>
            <a:r>
              <a:rPr lang="en-US" sz="2400" b="1" dirty="0" err="1" smtClean="0"/>
              <a:t>Gelidium</a:t>
            </a:r>
            <a:endParaRPr lang="en-US" sz="2400"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algae.jpg"/>
          <p:cNvPicPr>
            <a:picLocks noChangeAspect="1" noChangeArrowheads="1"/>
          </p:cNvPicPr>
          <p:nvPr/>
        </p:nvPicPr>
        <p:blipFill>
          <a:blip r:embed="rId2" cstate="print"/>
          <a:srcRect/>
          <a:stretch>
            <a:fillRect/>
          </a:stretch>
        </p:blipFill>
        <p:spPr bwMode="auto">
          <a:xfrm>
            <a:off x="533400" y="381000"/>
            <a:ext cx="7315200" cy="60960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pendrive\image cla\plant classification.jpg"/>
          <p:cNvPicPr>
            <a:picLocks noChangeAspect="1" noChangeArrowheads="1"/>
          </p:cNvPicPr>
          <p:nvPr/>
        </p:nvPicPr>
        <p:blipFill>
          <a:blip r:embed="rId2" cstate="print"/>
          <a:srcRect/>
          <a:stretch>
            <a:fillRect/>
          </a:stretch>
        </p:blipFill>
        <p:spPr bwMode="auto">
          <a:xfrm>
            <a:off x="228600" y="195000"/>
            <a:ext cx="7772400" cy="64680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Bryophytes </a:t>
            </a:r>
            <a:endParaRPr lang="en-US" dirty="0"/>
          </a:p>
        </p:txBody>
      </p:sp>
      <p:sp>
        <p:nvSpPr>
          <p:cNvPr id="3" name="Content Placeholder 2"/>
          <p:cNvSpPr>
            <a:spLocks noGrp="1"/>
          </p:cNvSpPr>
          <p:nvPr>
            <p:ph idx="1"/>
          </p:nvPr>
        </p:nvSpPr>
        <p:spPr/>
        <p:txBody>
          <a:bodyPr>
            <a:normAutofit/>
          </a:bodyPr>
          <a:lstStyle/>
          <a:p>
            <a:pPr algn="just"/>
            <a:r>
              <a:rPr lang="en-US" dirty="0" smtClean="0"/>
              <a:t>Brown (1864)-coined the term Bryophytes  .</a:t>
            </a:r>
          </a:p>
          <a:p>
            <a:pPr algn="just"/>
            <a:r>
              <a:rPr lang="en-US" i="1" dirty="0" err="1" smtClean="0"/>
              <a:t>Bawsonia</a:t>
            </a:r>
            <a:r>
              <a:rPr lang="en-US" dirty="0" smtClean="0"/>
              <a:t>(40-50cm in length)is the largest bryophytes.</a:t>
            </a:r>
          </a:p>
          <a:p>
            <a:pPr algn="just"/>
            <a:r>
              <a:rPr lang="en-US" i="1" dirty="0" err="1" smtClean="0"/>
              <a:t>Zoopsis</a:t>
            </a:r>
            <a:r>
              <a:rPr lang="en-US" dirty="0" smtClean="0"/>
              <a:t> is the smallest known bryophytes.</a:t>
            </a:r>
          </a:p>
          <a:p>
            <a:pPr algn="just"/>
            <a:r>
              <a:rPr lang="en-US" dirty="0" smtClean="0"/>
              <a:t>Genus </a:t>
            </a:r>
            <a:r>
              <a:rPr lang="en-US" i="1" dirty="0" err="1" smtClean="0"/>
              <a:t>Riccia</a:t>
            </a:r>
            <a:r>
              <a:rPr lang="en-US" i="1" dirty="0" smtClean="0"/>
              <a:t> </a:t>
            </a:r>
            <a:r>
              <a:rPr lang="en-US" dirty="0" smtClean="0"/>
              <a:t>was named after </a:t>
            </a:r>
            <a:r>
              <a:rPr lang="en-US" dirty="0" err="1" smtClean="0"/>
              <a:t>P.F.Ricci,a</a:t>
            </a:r>
            <a:r>
              <a:rPr lang="en-US" dirty="0" smtClean="0"/>
              <a:t> physician.</a:t>
            </a:r>
          </a:p>
          <a:p>
            <a:pPr algn="just"/>
            <a:r>
              <a:rPr lang="en-US" dirty="0" smtClean="0"/>
              <a:t>Genus </a:t>
            </a:r>
            <a:r>
              <a:rPr lang="en-US" i="1" dirty="0" err="1" smtClean="0"/>
              <a:t>Marchantia</a:t>
            </a:r>
            <a:r>
              <a:rPr lang="en-US" dirty="0" smtClean="0"/>
              <a:t> was named after N. </a:t>
            </a:r>
            <a:r>
              <a:rPr lang="en-US" dirty="0" err="1" smtClean="0"/>
              <a:t>Marchant,Director</a:t>
            </a:r>
            <a:r>
              <a:rPr lang="en-US" dirty="0" smtClean="0"/>
              <a:t> of a botanical garden in France.</a:t>
            </a:r>
          </a:p>
          <a:p>
            <a:pPr algn="just"/>
            <a:r>
              <a:rPr lang="en-US" dirty="0" err="1" smtClean="0"/>
              <a:t>Prof.Shiv</a:t>
            </a:r>
            <a:r>
              <a:rPr lang="en-US" dirty="0" smtClean="0"/>
              <a:t> Ram </a:t>
            </a:r>
            <a:r>
              <a:rPr lang="en-US" dirty="0" err="1" smtClean="0"/>
              <a:t>Kashyap</a:t>
            </a:r>
            <a:r>
              <a:rPr lang="en-US" dirty="0" smtClean="0"/>
              <a:t> is known as Father of Indian </a:t>
            </a:r>
            <a:r>
              <a:rPr lang="en-US" dirty="0" err="1" smtClean="0"/>
              <a:t>Bryology</a:t>
            </a:r>
            <a:r>
              <a:rPr lang="en-US" dirty="0" smtClean="0"/>
              <a:t>.</a:t>
            </a:r>
          </a:p>
          <a:p>
            <a:pPr algn="just"/>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BRYOPHYTES</a:t>
            </a:r>
            <a:endParaRPr lang="en-US" dirty="0"/>
          </a:p>
        </p:txBody>
      </p:sp>
      <p:sp>
        <p:nvSpPr>
          <p:cNvPr id="3" name="Content Placeholder 2"/>
          <p:cNvSpPr>
            <a:spLocks noGrp="1"/>
          </p:cNvSpPr>
          <p:nvPr>
            <p:ph idx="1"/>
          </p:nvPr>
        </p:nvSpPr>
        <p:spPr/>
        <p:txBody>
          <a:bodyPr/>
          <a:lstStyle/>
          <a:p>
            <a:r>
              <a:rPr lang="en-US" dirty="0" smtClean="0"/>
              <a:t>Bryophytes are also called amphibians of the plant kingdom because these plants can live in soil but are dependent on water for sexual reproduction.</a:t>
            </a:r>
          </a:p>
          <a:p>
            <a:r>
              <a:rPr lang="en-US" dirty="0" smtClean="0"/>
              <a:t> They usually occur in damp, humid and shaded localities.</a:t>
            </a:r>
          </a:p>
          <a:p>
            <a:r>
              <a:rPr lang="en-US" dirty="0" smtClean="0"/>
              <a:t>They play an important role in plant succession on bare rocks/soil.</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 of Bryophytes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plant body of bryophytes is more differentiated than that of algae.</a:t>
            </a:r>
          </a:p>
          <a:p>
            <a:r>
              <a:rPr lang="en-US" dirty="0" smtClean="0"/>
              <a:t>It is </a:t>
            </a:r>
            <a:r>
              <a:rPr lang="en-US" dirty="0" err="1" smtClean="0"/>
              <a:t>thallus</a:t>
            </a:r>
            <a:r>
              <a:rPr lang="en-US" dirty="0" smtClean="0"/>
              <a:t>-like and prostrate or erect, and attached to the substratum by unicellular or </a:t>
            </a:r>
            <a:r>
              <a:rPr lang="en-US" dirty="0" err="1" smtClean="0"/>
              <a:t>multicellular</a:t>
            </a:r>
            <a:r>
              <a:rPr lang="en-US" dirty="0" smtClean="0"/>
              <a:t> rhizoids. </a:t>
            </a:r>
          </a:p>
          <a:p>
            <a:r>
              <a:rPr lang="en-US" dirty="0" smtClean="0"/>
              <a:t>They lack true roots, stem or leaves. </a:t>
            </a:r>
          </a:p>
          <a:p>
            <a:r>
              <a:rPr lang="en-US" dirty="0" smtClean="0"/>
              <a:t>They may possess root-like, leaf-like or stem-like structures.</a:t>
            </a:r>
          </a:p>
          <a:p>
            <a:r>
              <a:rPr lang="en-US" dirty="0" smtClean="0"/>
              <a:t> The main plant body of the bryophyte is haploid.</a:t>
            </a:r>
          </a:p>
          <a:p>
            <a:r>
              <a:rPr lang="en-US" dirty="0" smtClean="0"/>
              <a:t> It produces gametes, hence is called a </a:t>
            </a:r>
            <a:r>
              <a:rPr lang="en-US" b="1" dirty="0" smtClean="0"/>
              <a:t>gametophyte. The sex organs in bryophytes are </a:t>
            </a:r>
            <a:r>
              <a:rPr lang="en-US" b="1" dirty="0" err="1" smtClean="0"/>
              <a:t>multicellular</a:t>
            </a:r>
            <a:r>
              <a:rPr lang="en-US" b="1" dirty="0" smtClean="0"/>
              <a:t>.</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Natural classification systems</a:t>
            </a:r>
            <a:endParaRPr lang="en-US" dirty="0"/>
          </a:p>
        </p:txBody>
      </p:sp>
      <p:sp>
        <p:nvSpPr>
          <p:cNvPr id="3" name="Content Placeholder 2"/>
          <p:cNvSpPr>
            <a:spLocks noGrp="1"/>
          </p:cNvSpPr>
          <p:nvPr>
            <p:ph idx="1"/>
          </p:nvPr>
        </p:nvSpPr>
        <p:spPr/>
        <p:txBody>
          <a:bodyPr>
            <a:normAutofit/>
          </a:bodyPr>
          <a:lstStyle/>
          <a:p>
            <a:pPr algn="just"/>
            <a:r>
              <a:rPr lang="en-US" dirty="0" smtClean="0"/>
              <a:t>Based on natural affinities among the organisms and consider not only the external features, but also internal features, like </a:t>
            </a:r>
            <a:r>
              <a:rPr lang="en-US" dirty="0" err="1" smtClean="0"/>
              <a:t>ultrastructure</a:t>
            </a:r>
            <a:r>
              <a:rPr lang="en-US" dirty="0" smtClean="0"/>
              <a:t>, anatomy, embryology and </a:t>
            </a:r>
            <a:r>
              <a:rPr lang="en-US" dirty="0" err="1" smtClean="0"/>
              <a:t>phytochemistry</a:t>
            </a:r>
            <a:r>
              <a:rPr lang="en-US" dirty="0" smtClean="0"/>
              <a:t>.</a:t>
            </a:r>
          </a:p>
          <a:p>
            <a:pPr algn="just"/>
            <a:r>
              <a:rPr lang="en-US" dirty="0" smtClean="0"/>
              <a:t> Such a classification for flowering plants was given by George Bentham and Joseph Dalton Hooker.</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Reproduction </a:t>
            </a:r>
            <a:endParaRPr lang="en-US" dirty="0"/>
          </a:p>
        </p:txBody>
      </p:sp>
      <p:sp>
        <p:nvSpPr>
          <p:cNvPr id="3" name="Content Placeholder 2"/>
          <p:cNvSpPr>
            <a:spLocks noGrp="1"/>
          </p:cNvSpPr>
          <p:nvPr>
            <p:ph idx="1"/>
          </p:nvPr>
        </p:nvSpPr>
        <p:spPr/>
        <p:txBody>
          <a:bodyPr>
            <a:normAutofit fontScale="85000" lnSpcReduction="20000"/>
          </a:bodyPr>
          <a:lstStyle/>
          <a:p>
            <a:pPr algn="just"/>
            <a:r>
              <a:rPr lang="en-US" dirty="0" smtClean="0"/>
              <a:t>The male sex organ is called </a:t>
            </a:r>
            <a:r>
              <a:rPr lang="en-US" b="1" dirty="0" err="1" smtClean="0"/>
              <a:t>antheridium</a:t>
            </a:r>
            <a:r>
              <a:rPr lang="en-US" b="1" dirty="0" smtClean="0"/>
              <a:t>.</a:t>
            </a:r>
          </a:p>
          <a:p>
            <a:pPr algn="just"/>
            <a:r>
              <a:rPr lang="en-US" b="1" dirty="0" smtClean="0"/>
              <a:t> They produce biflagellate </a:t>
            </a:r>
            <a:r>
              <a:rPr lang="en-US" b="1" dirty="0" err="1" smtClean="0"/>
              <a:t>antherozoids</a:t>
            </a:r>
            <a:r>
              <a:rPr lang="en-US" b="1" dirty="0" smtClean="0"/>
              <a:t>.</a:t>
            </a:r>
          </a:p>
          <a:p>
            <a:pPr algn="just"/>
            <a:r>
              <a:rPr lang="en-US" b="1" dirty="0" smtClean="0"/>
              <a:t> The female sex organ called </a:t>
            </a:r>
            <a:r>
              <a:rPr lang="en-US" b="1" dirty="0" err="1" smtClean="0"/>
              <a:t>archegonium</a:t>
            </a:r>
            <a:r>
              <a:rPr lang="en-US" b="1" dirty="0" smtClean="0"/>
              <a:t> is flask-shaped </a:t>
            </a:r>
            <a:r>
              <a:rPr lang="en-US" dirty="0" smtClean="0"/>
              <a:t>and produces a single egg. </a:t>
            </a:r>
          </a:p>
          <a:p>
            <a:pPr algn="just"/>
            <a:r>
              <a:rPr lang="en-US" dirty="0" smtClean="0"/>
              <a:t>The </a:t>
            </a:r>
            <a:r>
              <a:rPr lang="en-US" dirty="0" err="1" smtClean="0"/>
              <a:t>antherozoids</a:t>
            </a:r>
            <a:r>
              <a:rPr lang="en-US" dirty="0" smtClean="0"/>
              <a:t> are released into water where they come in contact with </a:t>
            </a:r>
            <a:r>
              <a:rPr lang="en-US" dirty="0" err="1" smtClean="0"/>
              <a:t>archegonium</a:t>
            </a:r>
            <a:r>
              <a:rPr lang="en-US" dirty="0" smtClean="0"/>
              <a:t>. </a:t>
            </a:r>
          </a:p>
          <a:p>
            <a:pPr algn="just"/>
            <a:r>
              <a:rPr lang="en-US" dirty="0" smtClean="0"/>
              <a:t>An </a:t>
            </a:r>
            <a:r>
              <a:rPr lang="en-US" dirty="0" err="1" smtClean="0"/>
              <a:t>antherozoid</a:t>
            </a:r>
            <a:r>
              <a:rPr lang="en-US" dirty="0" smtClean="0"/>
              <a:t> fuses with the egg to produce the zygote.</a:t>
            </a:r>
          </a:p>
          <a:p>
            <a:pPr algn="just"/>
            <a:r>
              <a:rPr lang="en-US" dirty="0" smtClean="0"/>
              <a:t> Zygotes do not undergo reduction division immediately.</a:t>
            </a:r>
          </a:p>
          <a:p>
            <a:pPr algn="just"/>
            <a:r>
              <a:rPr lang="en-US" dirty="0" smtClean="0"/>
              <a:t> They produce a </a:t>
            </a:r>
            <a:r>
              <a:rPr lang="en-US" dirty="0" err="1" smtClean="0"/>
              <a:t>multicellular</a:t>
            </a:r>
            <a:r>
              <a:rPr lang="en-US" dirty="0" smtClean="0"/>
              <a:t> body called a </a:t>
            </a:r>
            <a:r>
              <a:rPr lang="en-US" b="1" dirty="0" err="1" smtClean="0"/>
              <a:t>sporophyte</a:t>
            </a:r>
            <a:r>
              <a:rPr lang="en-US" b="1" dirty="0" smtClean="0"/>
              <a:t>.</a:t>
            </a:r>
          </a:p>
          <a:p>
            <a:pPr algn="just"/>
            <a:r>
              <a:rPr lang="en-US" dirty="0" smtClean="0"/>
              <a:t>The </a:t>
            </a:r>
            <a:r>
              <a:rPr lang="en-US" dirty="0" err="1" smtClean="0"/>
              <a:t>sporophyte</a:t>
            </a:r>
            <a:r>
              <a:rPr lang="en-US" dirty="0" smtClean="0"/>
              <a:t> is not free-living but attached to the photosynthetic gametophyte and derives nourishment from it.</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Content Placeholder 2"/>
          <p:cNvSpPr>
            <a:spLocks noGrp="1"/>
          </p:cNvSpPr>
          <p:nvPr>
            <p:ph idx="1"/>
          </p:nvPr>
        </p:nvSpPr>
        <p:spPr/>
        <p:txBody>
          <a:bodyPr/>
          <a:lstStyle/>
          <a:p>
            <a:r>
              <a:rPr lang="en-US" dirty="0" smtClean="0"/>
              <a:t>The </a:t>
            </a:r>
            <a:r>
              <a:rPr lang="en-US" dirty="0" err="1" smtClean="0"/>
              <a:t>sporophyte</a:t>
            </a:r>
            <a:r>
              <a:rPr lang="en-US" dirty="0" smtClean="0"/>
              <a:t> is not free-living but attached to the photosynthetic gametophyte and derives nourishment from it.</a:t>
            </a:r>
          </a:p>
          <a:p>
            <a:r>
              <a:rPr lang="en-US" dirty="0" smtClean="0"/>
              <a:t> Some cells of the </a:t>
            </a:r>
            <a:r>
              <a:rPr lang="en-US" dirty="0" err="1" smtClean="0"/>
              <a:t>sporophyte</a:t>
            </a:r>
            <a:r>
              <a:rPr lang="en-US" dirty="0" smtClean="0"/>
              <a:t> undergo reduction division (meiosis) to produce haploid spores.</a:t>
            </a:r>
          </a:p>
          <a:p>
            <a:r>
              <a:rPr lang="en-US" dirty="0" smtClean="0"/>
              <a:t> These spores germinate to produce gametophyte.</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 IMPORTANCE</a:t>
            </a:r>
            <a:endParaRPr lang="en-US" dirty="0"/>
          </a:p>
        </p:txBody>
      </p:sp>
      <p:sp>
        <p:nvSpPr>
          <p:cNvPr id="3" name="Content Placeholder 2"/>
          <p:cNvSpPr>
            <a:spLocks noGrp="1"/>
          </p:cNvSpPr>
          <p:nvPr>
            <p:ph idx="1"/>
          </p:nvPr>
        </p:nvSpPr>
        <p:spPr/>
        <p:txBody>
          <a:bodyPr>
            <a:normAutofit fontScale="92500" lnSpcReduction="20000"/>
          </a:bodyPr>
          <a:lstStyle/>
          <a:p>
            <a:pPr algn="just"/>
            <a:r>
              <a:rPr lang="en-US" dirty="0" smtClean="0"/>
              <a:t>Bryophytes in general are of little economic importance but some mosses provide food for herbaceous mammals, birds and other animals.</a:t>
            </a:r>
          </a:p>
          <a:p>
            <a:pPr algn="just"/>
            <a:r>
              <a:rPr lang="en-US" dirty="0" smtClean="0"/>
              <a:t>Species of </a:t>
            </a:r>
            <a:r>
              <a:rPr lang="en-US" i="1" dirty="0" smtClean="0"/>
              <a:t>Sphagnum, a moss, provide peat that have long been used as </a:t>
            </a:r>
            <a:r>
              <a:rPr lang="en-US" dirty="0" smtClean="0"/>
              <a:t>fuel, and as packing material for trans-shipment of living material because of their capacity to hold water.</a:t>
            </a:r>
          </a:p>
          <a:p>
            <a:pPr algn="just"/>
            <a:r>
              <a:rPr lang="en-US" dirty="0" smtClean="0"/>
              <a:t> Mosses along with lichens are the first organisms to </a:t>
            </a:r>
            <a:r>
              <a:rPr lang="en-US" dirty="0" err="1" smtClean="0"/>
              <a:t>colonise</a:t>
            </a:r>
            <a:r>
              <a:rPr lang="en-US" dirty="0" smtClean="0"/>
              <a:t> rocks and hence, are of great ecological importance.</a:t>
            </a:r>
          </a:p>
          <a:p>
            <a:pPr algn="just"/>
            <a:r>
              <a:rPr lang="en-US" dirty="0" smtClean="0"/>
              <a:t>They decompose rocks making the substrate suitable for the growth of higher plants. Since mosses form dense mats on the soil, they reduce the impact of falling rain and prevent soil erosion.</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bryophytes are divided into </a:t>
            </a:r>
            <a:r>
              <a:rPr lang="en-US" b="1" dirty="0" smtClean="0"/>
              <a:t>liverworts and mosses.</a:t>
            </a:r>
          </a:p>
          <a:p>
            <a:r>
              <a:rPr lang="en-US" b="1" dirty="0" smtClean="0"/>
              <a:t>1.</a:t>
            </a:r>
            <a:r>
              <a:rPr lang="en-US" dirty="0" smtClean="0"/>
              <a:t> The liverworts grow usually in moist, shady habitats such as banks of streams, marshy ground, damp soil, bark of trees and deep in the woods.</a:t>
            </a:r>
          </a:p>
          <a:p>
            <a:r>
              <a:rPr lang="en-US" dirty="0" smtClean="0"/>
              <a:t>The plant body of a liverwort is </a:t>
            </a:r>
            <a:r>
              <a:rPr lang="en-US" dirty="0" err="1" smtClean="0"/>
              <a:t>thalloid</a:t>
            </a:r>
            <a:r>
              <a:rPr lang="en-US" dirty="0" smtClean="0"/>
              <a:t>, e.g., </a:t>
            </a:r>
            <a:r>
              <a:rPr lang="en-US" i="1" dirty="0" err="1" smtClean="0"/>
              <a:t>Marchantia</a:t>
            </a:r>
            <a:r>
              <a:rPr lang="en-US" i="1" dirty="0" smtClean="0"/>
              <a:t>. </a:t>
            </a:r>
          </a:p>
          <a:p>
            <a:r>
              <a:rPr lang="en-US" i="1" dirty="0" smtClean="0"/>
              <a:t>The </a:t>
            </a:r>
            <a:r>
              <a:rPr lang="en-US" i="1" dirty="0" err="1" smtClean="0"/>
              <a:t>thallus</a:t>
            </a:r>
            <a:r>
              <a:rPr lang="en-US" i="1" dirty="0" smtClean="0"/>
              <a:t> is </a:t>
            </a:r>
            <a:r>
              <a:rPr lang="en-US" dirty="0" err="1" smtClean="0"/>
              <a:t>dorsiventral</a:t>
            </a:r>
            <a:r>
              <a:rPr lang="en-US" dirty="0" smtClean="0"/>
              <a:t> and closely </a:t>
            </a:r>
            <a:r>
              <a:rPr lang="en-US" dirty="0" err="1" smtClean="0"/>
              <a:t>appressed</a:t>
            </a:r>
            <a:r>
              <a:rPr lang="en-US" dirty="0" smtClean="0"/>
              <a:t> to the substrate. </a:t>
            </a:r>
          </a:p>
          <a:p>
            <a:r>
              <a:rPr lang="en-US" dirty="0" smtClean="0"/>
              <a:t>The leafy members have tiny leaf-like appendages in two rows on the stem-like structures.</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LIVERWORTS</a:t>
            </a:r>
            <a:endParaRPr lang="en-US" dirty="0"/>
          </a:p>
        </p:txBody>
      </p:sp>
      <p:sp>
        <p:nvSpPr>
          <p:cNvPr id="3" name="Content Placeholder 2"/>
          <p:cNvSpPr>
            <a:spLocks noGrp="1"/>
          </p:cNvSpPr>
          <p:nvPr>
            <p:ph idx="1"/>
          </p:nvPr>
        </p:nvSpPr>
        <p:spPr/>
        <p:txBody>
          <a:bodyPr>
            <a:normAutofit/>
          </a:bodyPr>
          <a:lstStyle/>
          <a:p>
            <a:r>
              <a:rPr lang="en-US" dirty="0" smtClean="0"/>
              <a:t>Asexual reproduction in liverworts takes place by fragmentation of </a:t>
            </a:r>
            <a:r>
              <a:rPr lang="en-US" dirty="0" err="1" smtClean="0"/>
              <a:t>thalli</a:t>
            </a:r>
            <a:r>
              <a:rPr lang="en-US" dirty="0" smtClean="0"/>
              <a:t>, or by the formation of </a:t>
            </a:r>
            <a:r>
              <a:rPr lang="en-US" dirty="0" err="1" smtClean="0"/>
              <a:t>specialised</a:t>
            </a:r>
            <a:r>
              <a:rPr lang="en-US" dirty="0" smtClean="0"/>
              <a:t> structures called </a:t>
            </a:r>
            <a:r>
              <a:rPr lang="en-US" b="1" dirty="0" err="1" smtClean="0"/>
              <a:t>gemmae</a:t>
            </a:r>
            <a:r>
              <a:rPr lang="en-US" b="1" dirty="0" smtClean="0"/>
              <a:t> </a:t>
            </a:r>
            <a:r>
              <a:rPr lang="en-US" dirty="0" smtClean="0"/>
              <a:t>(sing. </a:t>
            </a:r>
            <a:r>
              <a:rPr lang="en-US" dirty="0" err="1" smtClean="0"/>
              <a:t>gemma</a:t>
            </a:r>
            <a:r>
              <a:rPr lang="en-US" dirty="0" smtClean="0"/>
              <a:t>). </a:t>
            </a:r>
          </a:p>
          <a:p>
            <a:r>
              <a:rPr lang="en-US" dirty="0" err="1" smtClean="0"/>
              <a:t>Gemmae</a:t>
            </a:r>
            <a:r>
              <a:rPr lang="en-US" dirty="0" smtClean="0"/>
              <a:t> are green, </a:t>
            </a:r>
            <a:r>
              <a:rPr lang="en-US" dirty="0" err="1" smtClean="0"/>
              <a:t>multicellular</a:t>
            </a:r>
            <a:r>
              <a:rPr lang="en-US" dirty="0" smtClean="0"/>
              <a:t>, asexual buds, which develop in small receptacles called </a:t>
            </a:r>
            <a:r>
              <a:rPr lang="en-US" dirty="0" err="1" smtClean="0"/>
              <a:t>gemma</a:t>
            </a:r>
            <a:r>
              <a:rPr lang="en-US" dirty="0" smtClean="0"/>
              <a:t> cups located on the </a:t>
            </a:r>
            <a:r>
              <a:rPr lang="en-US" dirty="0" err="1" smtClean="0"/>
              <a:t>thalli</a:t>
            </a:r>
            <a:r>
              <a:rPr lang="en-US" dirty="0" smtClean="0"/>
              <a:t>.</a:t>
            </a:r>
          </a:p>
          <a:p>
            <a:r>
              <a:rPr lang="en-US" dirty="0" smtClean="0"/>
              <a:t>The </a:t>
            </a:r>
            <a:r>
              <a:rPr lang="en-US" dirty="0" err="1" smtClean="0"/>
              <a:t>gemmae</a:t>
            </a:r>
            <a:r>
              <a:rPr lang="en-US" dirty="0" smtClean="0"/>
              <a:t> become detached from the parent body and germinate to form new individuals. </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85801" y="228601"/>
            <a:ext cx="7162799" cy="61722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990600" y="1066800"/>
            <a:ext cx="7086600" cy="5029200"/>
          </a:xfrm>
          <a:prstGeom prst="rect">
            <a:avLst/>
          </a:prstGeom>
          <a:noFill/>
          <a:ln w="9525">
            <a:noFill/>
            <a:miter lim="800000"/>
            <a:headEnd/>
            <a:tailEnd/>
          </a:ln>
        </p:spPr>
      </p:pic>
      <p:sp>
        <p:nvSpPr>
          <p:cNvPr id="3" name="TextBox 2"/>
          <p:cNvSpPr txBox="1"/>
          <p:nvPr/>
        </p:nvSpPr>
        <p:spPr>
          <a:xfrm>
            <a:off x="304800" y="228600"/>
            <a:ext cx="7620000" cy="707886"/>
          </a:xfrm>
          <a:prstGeom prst="rect">
            <a:avLst/>
          </a:prstGeom>
          <a:noFill/>
        </p:spPr>
        <p:txBody>
          <a:bodyPr wrap="square" rtlCol="0">
            <a:spAutoFit/>
          </a:bodyPr>
          <a:lstStyle/>
          <a:p>
            <a:pPr algn="ctr"/>
            <a:r>
              <a:rPr lang="en-US" sz="4000" dirty="0" smtClean="0"/>
              <a:t>GEMMAE  </a:t>
            </a:r>
            <a:r>
              <a:rPr lang="en-US" sz="4000" dirty="0" smtClean="0"/>
              <a:t>CUP</a:t>
            </a:r>
            <a:endParaRPr lang="en-US" sz="40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a:t>
            </a:r>
            <a:endParaRPr lang="en-US" dirty="0"/>
          </a:p>
        </p:txBody>
      </p:sp>
      <p:sp>
        <p:nvSpPr>
          <p:cNvPr id="3" name="Content Placeholder 2"/>
          <p:cNvSpPr>
            <a:spLocks noGrp="1"/>
          </p:cNvSpPr>
          <p:nvPr>
            <p:ph idx="1"/>
          </p:nvPr>
        </p:nvSpPr>
        <p:spPr/>
        <p:txBody>
          <a:bodyPr>
            <a:normAutofit/>
          </a:bodyPr>
          <a:lstStyle/>
          <a:p>
            <a:r>
              <a:rPr lang="en-US" dirty="0" smtClean="0"/>
              <a:t>During sexual reproduction, male and female sex organs are produced either on the same or on different </a:t>
            </a:r>
            <a:r>
              <a:rPr lang="en-US" dirty="0" err="1" smtClean="0"/>
              <a:t>thalli</a:t>
            </a:r>
            <a:r>
              <a:rPr lang="en-US" dirty="0" smtClean="0"/>
              <a:t>. </a:t>
            </a:r>
          </a:p>
          <a:p>
            <a:r>
              <a:rPr lang="en-US" dirty="0" smtClean="0"/>
              <a:t>The </a:t>
            </a:r>
            <a:r>
              <a:rPr lang="en-US" dirty="0" err="1" smtClean="0"/>
              <a:t>sporophyte</a:t>
            </a:r>
            <a:r>
              <a:rPr lang="en-US" dirty="0" smtClean="0"/>
              <a:t> is differentiated into a foot, seta and capsule.</a:t>
            </a:r>
          </a:p>
          <a:p>
            <a:r>
              <a:rPr lang="en-US" dirty="0" smtClean="0"/>
              <a:t> After meiosis, spores are produced within the capsule. </a:t>
            </a:r>
          </a:p>
          <a:p>
            <a:r>
              <a:rPr lang="en-US" dirty="0" smtClean="0"/>
              <a:t>These spores germinate to form free-living gametophytes.</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MOSSES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The predominant stage of the life cycle of a moss is the gametophyte which consists of two stages.</a:t>
            </a:r>
          </a:p>
          <a:p>
            <a:r>
              <a:rPr lang="en-US" dirty="0" smtClean="0"/>
              <a:t> The first stage is the </a:t>
            </a:r>
            <a:r>
              <a:rPr lang="en-US" b="1" dirty="0" err="1" smtClean="0"/>
              <a:t>protonema</a:t>
            </a:r>
            <a:r>
              <a:rPr lang="en-US" b="1" dirty="0" smtClean="0"/>
              <a:t> stage, which </a:t>
            </a:r>
            <a:r>
              <a:rPr lang="en-US" dirty="0" smtClean="0"/>
              <a:t>develops directly from a spore. </a:t>
            </a:r>
          </a:p>
          <a:p>
            <a:r>
              <a:rPr lang="en-US" dirty="0" smtClean="0"/>
              <a:t>It is a creeping, green, branched and frequently filamentous stage. </a:t>
            </a:r>
          </a:p>
          <a:p>
            <a:r>
              <a:rPr lang="en-US" dirty="0" smtClean="0"/>
              <a:t>The second stage is the </a:t>
            </a:r>
            <a:r>
              <a:rPr lang="en-US" b="1" dirty="0" smtClean="0"/>
              <a:t>leafy stage, which </a:t>
            </a:r>
            <a:r>
              <a:rPr lang="en-US" dirty="0" smtClean="0"/>
              <a:t>develops from the secondary </a:t>
            </a:r>
            <a:r>
              <a:rPr lang="en-US" dirty="0" err="1" smtClean="0"/>
              <a:t>protonema</a:t>
            </a:r>
            <a:r>
              <a:rPr lang="en-US" dirty="0" smtClean="0"/>
              <a:t> as a lateral bud. </a:t>
            </a:r>
          </a:p>
          <a:p>
            <a:r>
              <a:rPr lang="en-US" dirty="0" smtClean="0"/>
              <a:t>They consist of upright, slender axes bearing spirally arranged leaves.</a:t>
            </a:r>
          </a:p>
          <a:p>
            <a:r>
              <a:rPr lang="en-US" dirty="0" smtClean="0"/>
              <a:t> They are attached to the soil through </a:t>
            </a:r>
            <a:r>
              <a:rPr lang="en-US" dirty="0" err="1" smtClean="0"/>
              <a:t>multicellular</a:t>
            </a:r>
            <a:r>
              <a:rPr lang="en-US" dirty="0" smtClean="0"/>
              <a:t> and branched rhizoids. This stage bears the sex organs.</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7" descr="moss_glen9115"/>
          <p:cNvPicPr>
            <a:picLocks noChangeAspect="1" noChangeArrowheads="1"/>
          </p:cNvPicPr>
          <p:nvPr/>
        </p:nvPicPr>
        <p:blipFill>
          <a:blip r:embed="rId3" cstate="print"/>
          <a:srcRect/>
          <a:stretch>
            <a:fillRect/>
          </a:stretch>
        </p:blipFill>
        <p:spPr bwMode="auto">
          <a:xfrm>
            <a:off x="0" y="3175"/>
            <a:ext cx="9144000" cy="6854825"/>
          </a:xfrm>
          <a:prstGeom prst="rect">
            <a:avLst/>
          </a:prstGeom>
          <a:noFill/>
          <a:ln w="9525">
            <a:noFill/>
            <a:miter lim="800000"/>
            <a:headEnd/>
            <a:tailEnd/>
          </a:ln>
        </p:spPr>
      </p:pic>
      <p:sp>
        <p:nvSpPr>
          <p:cNvPr id="13315" name="Rectangle 9"/>
          <p:cNvSpPr>
            <a:spLocks noGrp="1" noChangeArrowheads="1"/>
          </p:cNvSpPr>
          <p:nvPr>
            <p:ph type="title" idx="4294967295"/>
          </p:nvPr>
        </p:nvSpPr>
        <p:spPr>
          <a:xfrm>
            <a:off x="0" y="152400"/>
            <a:ext cx="8153400" cy="838200"/>
          </a:xfrm>
          <a:solidFill>
            <a:schemeClr val="bg1">
              <a:alpha val="70195"/>
            </a:schemeClr>
          </a:solidFill>
        </p:spPr>
        <p:txBody>
          <a:bodyPr lIns="0" rIns="0" bIns="0">
            <a:normAutofit fontScale="90000"/>
          </a:bodyPr>
          <a:lstStyle/>
          <a:p>
            <a:pPr eaLnBrk="1" hangingPunct="1"/>
            <a:r>
              <a:rPr lang="en-US" sz="6000" b="1" u="sng" dirty="0" smtClean="0"/>
              <a:t>1. mosses</a:t>
            </a:r>
          </a:p>
        </p:txBody>
      </p:sp>
      <p:sp>
        <p:nvSpPr>
          <p:cNvPr id="13316" name="Rectangle 10"/>
          <p:cNvSpPr>
            <a:spLocks noGrp="1" noChangeArrowheads="1"/>
          </p:cNvSpPr>
          <p:nvPr>
            <p:ph idx="4294967295"/>
          </p:nvPr>
        </p:nvSpPr>
        <p:spPr>
          <a:xfrm>
            <a:off x="304800" y="1143000"/>
            <a:ext cx="5867400" cy="2590800"/>
          </a:xfrm>
          <a:solidFill>
            <a:schemeClr val="bg1">
              <a:alpha val="50980"/>
            </a:schemeClr>
          </a:solidFill>
        </p:spPr>
        <p:txBody>
          <a:bodyPr/>
          <a:lstStyle/>
          <a:p>
            <a:pPr eaLnBrk="1" hangingPunct="1"/>
            <a:r>
              <a:rPr lang="en-US" sz="5000" dirty="0" smtClean="0">
                <a:latin typeface="Garamond" pitchFamily="18" charset="0"/>
              </a:rPr>
              <a:t>Largest group of nonvascular plants</a:t>
            </a:r>
          </a:p>
          <a:p>
            <a:pPr eaLnBrk="1" hangingPunct="1"/>
            <a:r>
              <a:rPr lang="en-US" sz="5000" dirty="0" smtClean="0">
                <a:latin typeface="Garamond" pitchFamily="18" charset="0"/>
              </a:rPr>
              <a:t>Reproduce by spores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Phylogenetic</a:t>
            </a:r>
            <a:r>
              <a:rPr lang="en-US" b="1" dirty="0" smtClean="0"/>
              <a:t> classification systems</a:t>
            </a:r>
            <a:endParaRPr lang="en-US" dirty="0"/>
          </a:p>
        </p:txBody>
      </p:sp>
      <p:sp>
        <p:nvSpPr>
          <p:cNvPr id="3" name="Content Placeholder 2"/>
          <p:cNvSpPr>
            <a:spLocks noGrp="1"/>
          </p:cNvSpPr>
          <p:nvPr>
            <p:ph idx="1"/>
          </p:nvPr>
        </p:nvSpPr>
        <p:spPr/>
        <p:txBody>
          <a:bodyPr>
            <a:normAutofit/>
          </a:bodyPr>
          <a:lstStyle/>
          <a:p>
            <a:pPr algn="just"/>
            <a:r>
              <a:rPr lang="en-US" dirty="0" smtClean="0"/>
              <a:t>At present </a:t>
            </a:r>
            <a:r>
              <a:rPr lang="en-US" b="1" dirty="0" err="1" smtClean="0"/>
              <a:t>phylogenetic</a:t>
            </a:r>
            <a:r>
              <a:rPr lang="en-US" b="1" dirty="0" smtClean="0"/>
              <a:t> classification systems based on </a:t>
            </a:r>
            <a:r>
              <a:rPr lang="en-US" dirty="0" smtClean="0"/>
              <a:t>evolutionary relationships between the various organisms are acceptable.</a:t>
            </a:r>
          </a:p>
          <a:p>
            <a:pPr algn="just"/>
            <a:r>
              <a:rPr lang="en-US" dirty="0" smtClean="0"/>
              <a:t>This assumes that organisms belonging to the same </a:t>
            </a:r>
            <a:r>
              <a:rPr lang="en-US" dirty="0" err="1" smtClean="0"/>
              <a:t>taxa</a:t>
            </a:r>
            <a:r>
              <a:rPr lang="en-US" dirty="0" smtClean="0"/>
              <a:t> have a common ancestor.</a:t>
            </a:r>
          </a:p>
          <a:p>
            <a:pPr algn="just"/>
            <a:r>
              <a:rPr lang="en-US" dirty="0" smtClean="0"/>
              <a:t> These become more important when there is no supporting fossil evidence.</a:t>
            </a:r>
          </a:p>
          <a:p>
            <a:pPr algn="just"/>
            <a:r>
              <a:rPr lang="en-US" dirty="0" smtClean="0"/>
              <a:t>This system are given by  </a:t>
            </a:r>
            <a:r>
              <a:rPr lang="en-US" dirty="0" err="1" smtClean="0"/>
              <a:t>Engler</a:t>
            </a:r>
            <a:r>
              <a:rPr lang="en-US" dirty="0" smtClean="0"/>
              <a:t>, Hutchinson and modern by </a:t>
            </a:r>
            <a:r>
              <a:rPr lang="en-US" dirty="0" err="1" smtClean="0"/>
              <a:t>Takhtajan</a:t>
            </a:r>
            <a:r>
              <a:rPr lang="en-US" dirty="0" smtClean="0"/>
              <a:t> and </a:t>
            </a:r>
            <a:r>
              <a:rPr lang="en-US" dirty="0" err="1" smtClean="0"/>
              <a:t>Cronquist</a:t>
            </a:r>
            <a:r>
              <a:rPr lang="en-US" dirty="0" smtClean="0"/>
              <a:t>.</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457201" y="152400"/>
            <a:ext cx="7086599" cy="65532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28600" y="152401"/>
            <a:ext cx="6172200" cy="6477000"/>
          </a:xfrm>
          <a:prstGeom prst="rect">
            <a:avLst/>
          </a:prstGeom>
          <a:noFill/>
          <a:ln w="9525">
            <a:noFill/>
            <a:miter lim="800000"/>
            <a:headEnd/>
            <a:tailEnd/>
          </a:ln>
        </p:spPr>
      </p:pic>
      <p:sp>
        <p:nvSpPr>
          <p:cNvPr id="3" name="TextBox 2"/>
          <p:cNvSpPr txBox="1"/>
          <p:nvPr/>
        </p:nvSpPr>
        <p:spPr>
          <a:xfrm>
            <a:off x="6781800" y="914400"/>
            <a:ext cx="151603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CAPSULE</a:t>
            </a:r>
            <a:endParaRPr lang="en-US" dirty="0"/>
          </a:p>
        </p:txBody>
      </p:sp>
      <p:sp>
        <p:nvSpPr>
          <p:cNvPr id="4" name="TextBox 3"/>
          <p:cNvSpPr txBox="1"/>
          <p:nvPr/>
        </p:nvSpPr>
        <p:spPr>
          <a:xfrm>
            <a:off x="6781800" y="3124200"/>
            <a:ext cx="17526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SETA</a:t>
            </a:r>
            <a:endParaRPr lang="en-US" dirty="0"/>
          </a:p>
        </p:txBody>
      </p:sp>
      <p:sp>
        <p:nvSpPr>
          <p:cNvPr id="9" name="TextBox 8"/>
          <p:cNvSpPr txBox="1"/>
          <p:nvPr/>
        </p:nvSpPr>
        <p:spPr>
          <a:xfrm>
            <a:off x="6705600" y="5410200"/>
            <a:ext cx="20574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FOOT</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REPRODUCTION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Vegetative reproduction in mosses is by fragmentation and budding in the secondary </a:t>
            </a:r>
            <a:r>
              <a:rPr lang="en-US" dirty="0" err="1" smtClean="0"/>
              <a:t>protonema</a:t>
            </a:r>
            <a:r>
              <a:rPr lang="en-US" dirty="0" smtClean="0"/>
              <a:t>.</a:t>
            </a:r>
          </a:p>
          <a:p>
            <a:r>
              <a:rPr lang="en-US" dirty="0" smtClean="0"/>
              <a:t> In sexual reproduction, the sex organs antheridia and archegonia are produced at the apex of the leafy shoots.</a:t>
            </a:r>
          </a:p>
          <a:p>
            <a:r>
              <a:rPr lang="en-US" dirty="0" smtClean="0"/>
              <a:t>After </a:t>
            </a:r>
            <a:r>
              <a:rPr lang="en-US" dirty="0" err="1" smtClean="0"/>
              <a:t>fertilisation</a:t>
            </a:r>
            <a:r>
              <a:rPr lang="en-US" dirty="0" smtClean="0"/>
              <a:t>, the zygote develops into a </a:t>
            </a:r>
            <a:r>
              <a:rPr lang="en-US" dirty="0" err="1" smtClean="0"/>
              <a:t>sporophyte</a:t>
            </a:r>
            <a:r>
              <a:rPr lang="en-US" dirty="0" smtClean="0"/>
              <a:t>, consisting of a foot, seta and capsule.</a:t>
            </a:r>
          </a:p>
          <a:p>
            <a:r>
              <a:rPr lang="en-US" dirty="0" smtClean="0"/>
              <a:t> The </a:t>
            </a:r>
            <a:r>
              <a:rPr lang="en-US" dirty="0" err="1" smtClean="0"/>
              <a:t>sporophyte</a:t>
            </a:r>
            <a:r>
              <a:rPr lang="en-US" dirty="0" smtClean="0"/>
              <a:t> in mosses is more elaborate than that in liverworts. </a:t>
            </a:r>
          </a:p>
          <a:p>
            <a:r>
              <a:rPr lang="en-US" dirty="0" smtClean="0"/>
              <a:t>The capsule contains spores. </a:t>
            </a:r>
          </a:p>
          <a:p>
            <a:r>
              <a:rPr lang="en-US" dirty="0" smtClean="0"/>
              <a:t>Spores are formed after meiosis. The mosses have an elaborate mechanism of spore dispersal.</a:t>
            </a:r>
          </a:p>
          <a:p>
            <a:r>
              <a:rPr lang="en-US" dirty="0" smtClean="0"/>
              <a:t>Common examples of mosses are </a:t>
            </a:r>
            <a:r>
              <a:rPr lang="en-US" i="1" dirty="0" err="1" smtClean="0"/>
              <a:t>Funaria</a:t>
            </a:r>
            <a:r>
              <a:rPr lang="en-US" i="1" dirty="0" smtClean="0"/>
              <a:t>, </a:t>
            </a:r>
            <a:r>
              <a:rPr lang="en-US" i="1" dirty="0" err="1" smtClean="0"/>
              <a:t>Polytrichum</a:t>
            </a:r>
            <a:r>
              <a:rPr lang="en-US" i="1" dirty="0" smtClean="0"/>
              <a:t> and Sphagnum </a:t>
            </a:r>
            <a:r>
              <a:rPr lang="en-US" dirty="0" smtClean="0"/>
              <a:t>(Figure 3.2)</a:t>
            </a:r>
            <a:r>
              <a:rPr lang="en-US" i="1" dirty="0" smtClean="0"/>
              <a:t>.</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a:xfrm>
            <a:off x="457200" y="76200"/>
            <a:ext cx="7239000" cy="1143000"/>
          </a:xfrm>
        </p:spPr>
        <p:txBody>
          <a:bodyPr/>
          <a:lstStyle/>
          <a:p>
            <a:r>
              <a:rPr lang="en-US" dirty="0"/>
              <a:t>Moss </a:t>
            </a:r>
            <a:r>
              <a:rPr lang="en-US" dirty="0" err="1"/>
              <a:t>sporophytes</a:t>
            </a:r>
            <a:endParaRPr lang="en-US" dirty="0"/>
          </a:p>
        </p:txBody>
      </p:sp>
      <p:sp>
        <p:nvSpPr>
          <p:cNvPr id="5" name="Date Placeholder 4"/>
          <p:cNvSpPr>
            <a:spLocks noGrp="1"/>
          </p:cNvSpPr>
          <p:nvPr>
            <p:ph type="dt" sz="half" idx="10"/>
          </p:nvPr>
        </p:nvSpPr>
        <p:spPr/>
        <p:txBody>
          <a:bodyPr/>
          <a:lstStyle/>
          <a:p>
            <a:r>
              <a:rPr lang="en-US"/>
              <a:t>2005-2006</a:t>
            </a:r>
            <a:endParaRPr lang="en-US" b="0"/>
          </a:p>
        </p:txBody>
      </p:sp>
      <p:pic>
        <p:nvPicPr>
          <p:cNvPr id="381955" name="Picture 3"/>
          <p:cNvPicPr>
            <a:picLocks noChangeAspect="1" noChangeArrowheads="1"/>
          </p:cNvPicPr>
          <p:nvPr/>
        </p:nvPicPr>
        <p:blipFill>
          <a:blip r:embed="rId2" cstate="print"/>
          <a:srcRect/>
          <a:stretch>
            <a:fillRect/>
          </a:stretch>
        </p:blipFill>
        <p:spPr bwMode="auto">
          <a:xfrm>
            <a:off x="4343400" y="1325563"/>
            <a:ext cx="3559175" cy="5380037"/>
          </a:xfrm>
          <a:prstGeom prst="rect">
            <a:avLst/>
          </a:prstGeom>
          <a:noFill/>
        </p:spPr>
      </p:pic>
      <p:pic>
        <p:nvPicPr>
          <p:cNvPr id="381956" name="Picture 4"/>
          <p:cNvPicPr>
            <a:picLocks noChangeAspect="1" noChangeArrowheads="1"/>
          </p:cNvPicPr>
          <p:nvPr/>
        </p:nvPicPr>
        <p:blipFill>
          <a:blip r:embed="rId3" cstate="print"/>
          <a:srcRect/>
          <a:stretch>
            <a:fillRect/>
          </a:stretch>
        </p:blipFill>
        <p:spPr bwMode="auto">
          <a:xfrm>
            <a:off x="381000" y="1325563"/>
            <a:ext cx="3613150" cy="5380037"/>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28600" y="152400"/>
            <a:ext cx="7696200" cy="6524625"/>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SPHAGNUM,PEAT MOSS</a:t>
            </a:r>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228600" y="1905000"/>
            <a:ext cx="7620000" cy="45720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images.jpg"/>
          <p:cNvPicPr>
            <a:picLocks noChangeAspect="1" noChangeArrowheads="1"/>
          </p:cNvPicPr>
          <p:nvPr/>
        </p:nvPicPr>
        <p:blipFill>
          <a:blip r:embed="rId2" cstate="print"/>
          <a:srcRect/>
          <a:stretch>
            <a:fillRect/>
          </a:stretch>
        </p:blipFill>
        <p:spPr bwMode="auto">
          <a:xfrm>
            <a:off x="838201" y="152400"/>
            <a:ext cx="6477000" cy="6553199"/>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plants-of-pteridophytes.gif"/>
          <p:cNvPicPr>
            <a:picLocks noChangeAspect="1" noChangeArrowheads="1"/>
          </p:cNvPicPr>
          <p:nvPr/>
        </p:nvPicPr>
        <p:blipFill>
          <a:blip r:embed="rId2" cstate="print"/>
          <a:srcRect/>
          <a:stretch>
            <a:fillRect/>
          </a:stretch>
        </p:blipFill>
        <p:spPr bwMode="auto">
          <a:xfrm>
            <a:off x="609601" y="381000"/>
            <a:ext cx="7238999" cy="61722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772400" cy="1143000"/>
          </a:xfrm>
        </p:spPr>
        <p:txBody>
          <a:bodyPr>
            <a:normAutofit fontScale="90000"/>
          </a:bodyPr>
          <a:lstStyle/>
          <a:p>
            <a:r>
              <a:rPr lang="en-US" dirty="0" smtClean="0"/>
              <a:t>PTERIDOPHYTES</a:t>
            </a:r>
            <a:br>
              <a:rPr lang="en-US" dirty="0" smtClean="0"/>
            </a:br>
            <a:r>
              <a:rPr lang="en-US" dirty="0" smtClean="0"/>
              <a:t>(</a:t>
            </a:r>
            <a:r>
              <a:rPr lang="en-US" dirty="0" err="1" smtClean="0"/>
              <a:t>Pteron</a:t>
            </a:r>
            <a:r>
              <a:rPr lang="en-US" dirty="0" smtClean="0"/>
              <a:t>=</a:t>
            </a:r>
            <a:r>
              <a:rPr lang="en-US" dirty="0" err="1" smtClean="0"/>
              <a:t>feather+phyton</a:t>
            </a:r>
            <a:r>
              <a:rPr lang="en-US" dirty="0" smtClean="0"/>
              <a:t>=plants)</a:t>
            </a:r>
            <a:endParaRPr lang="en-US" dirty="0"/>
          </a:p>
        </p:txBody>
      </p:sp>
      <p:sp>
        <p:nvSpPr>
          <p:cNvPr id="3" name="Content Placeholder 2"/>
          <p:cNvSpPr>
            <a:spLocks noGrp="1"/>
          </p:cNvSpPr>
          <p:nvPr>
            <p:ph idx="1"/>
          </p:nvPr>
        </p:nvSpPr>
        <p:spPr/>
        <p:txBody>
          <a:bodyPr>
            <a:normAutofit lnSpcReduction="10000"/>
          </a:bodyPr>
          <a:lstStyle/>
          <a:p>
            <a:r>
              <a:rPr lang="en-US" dirty="0" smtClean="0"/>
              <a:t>They are the first terrestrial plants to possess vascular tissues – xylem and phloem. </a:t>
            </a:r>
          </a:p>
          <a:p>
            <a:r>
              <a:rPr lang="en-US" dirty="0" smtClean="0"/>
              <a:t>Companion </a:t>
            </a:r>
            <a:r>
              <a:rPr lang="en-US" dirty="0" err="1" smtClean="0"/>
              <a:t>cells,Vessels</a:t>
            </a:r>
            <a:r>
              <a:rPr lang="en-US" dirty="0" smtClean="0"/>
              <a:t> and secondary growth absent</a:t>
            </a:r>
          </a:p>
          <a:p>
            <a:r>
              <a:rPr lang="en-US" dirty="0" smtClean="0"/>
              <a:t>The </a:t>
            </a:r>
            <a:r>
              <a:rPr lang="en-US" dirty="0" err="1" smtClean="0"/>
              <a:t>pteridophytes</a:t>
            </a:r>
            <a:r>
              <a:rPr lang="en-US" dirty="0" smtClean="0"/>
              <a:t> are found in cool, damp, shady places though some may flourish well in sandy-soil conditions.</a:t>
            </a:r>
          </a:p>
          <a:p>
            <a:r>
              <a:rPr lang="en-US" dirty="0" smtClean="0"/>
              <a:t>In bryophytes the dominant phase in the life cycle is the </a:t>
            </a:r>
            <a:r>
              <a:rPr lang="en-US" dirty="0" err="1" smtClean="0"/>
              <a:t>gametophytic</a:t>
            </a:r>
            <a:r>
              <a:rPr lang="en-US" dirty="0" smtClean="0"/>
              <a:t> plant body. </a:t>
            </a:r>
          </a:p>
          <a:p>
            <a:r>
              <a:rPr lang="en-US" dirty="0" smtClean="0"/>
              <a:t>However, in </a:t>
            </a:r>
            <a:r>
              <a:rPr lang="en-US" dirty="0" err="1" smtClean="0"/>
              <a:t>pteridophytes</a:t>
            </a:r>
            <a:r>
              <a:rPr lang="en-US" dirty="0" smtClean="0"/>
              <a:t>, the main plant body is a </a:t>
            </a:r>
            <a:r>
              <a:rPr lang="en-US" dirty="0" err="1" smtClean="0"/>
              <a:t>sporophyte</a:t>
            </a:r>
            <a:r>
              <a:rPr lang="en-US" dirty="0" smtClean="0"/>
              <a:t> which is differentiated into true root, stem and leaves (Figure 3.3).</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SOME PTERIDOPHYTES FOUND IN CENTRAL WESTERN GHATS.jpg"/>
          <p:cNvPicPr>
            <a:picLocks noChangeAspect="1" noChangeArrowheads="1"/>
          </p:cNvPicPr>
          <p:nvPr/>
        </p:nvPicPr>
        <p:blipFill>
          <a:blip r:embed="rId2" cstate="print"/>
          <a:srcRect/>
          <a:stretch>
            <a:fillRect/>
          </a:stretch>
        </p:blipFill>
        <p:spPr bwMode="auto">
          <a:xfrm>
            <a:off x="381000" y="381000"/>
            <a:ext cx="7391400" cy="60960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Phenetic</a:t>
            </a:r>
            <a:r>
              <a:rPr lang="en-US" dirty="0" smtClean="0"/>
              <a:t> system</a:t>
            </a:r>
            <a:endParaRPr lang="en-US" dirty="0"/>
          </a:p>
        </p:txBody>
      </p:sp>
      <p:sp>
        <p:nvSpPr>
          <p:cNvPr id="3" name="Content Placeholder 2"/>
          <p:cNvSpPr>
            <a:spLocks noGrp="1"/>
          </p:cNvSpPr>
          <p:nvPr>
            <p:ph idx="1"/>
          </p:nvPr>
        </p:nvSpPr>
        <p:spPr/>
        <p:txBody>
          <a:bodyPr>
            <a:normAutofit fontScale="92500" lnSpcReduction="10000"/>
          </a:bodyPr>
          <a:lstStyle/>
          <a:p>
            <a:pPr algn="just"/>
            <a:r>
              <a:rPr lang="en-US" b="1" dirty="0" smtClean="0"/>
              <a:t>Numerical Taxonomy which is </a:t>
            </a:r>
            <a:r>
              <a:rPr lang="en-US" dirty="0" smtClean="0"/>
              <a:t>now easily carried out using computers is based on all observable characteristics. Number and codes are assigned to all the characters and the data are then processed. In this way each character is given equal importance and at the same time hundreds of characters can be considered.</a:t>
            </a:r>
          </a:p>
          <a:p>
            <a:pPr algn="just"/>
            <a:r>
              <a:rPr lang="en-US" dirty="0" smtClean="0"/>
              <a:t> </a:t>
            </a:r>
            <a:r>
              <a:rPr lang="en-US" b="1" dirty="0" err="1" smtClean="0"/>
              <a:t>Cytotaxonomy</a:t>
            </a:r>
            <a:r>
              <a:rPr lang="en-US" b="1" dirty="0" smtClean="0"/>
              <a:t> that is based on cytological information like </a:t>
            </a:r>
            <a:r>
              <a:rPr lang="en-US" dirty="0" smtClean="0"/>
              <a:t>chromosome number, structure and  </a:t>
            </a:r>
            <a:r>
              <a:rPr lang="en-US" dirty="0" err="1" smtClean="0"/>
              <a:t>behaviour</a:t>
            </a:r>
            <a:r>
              <a:rPr lang="en-US" dirty="0" smtClean="0"/>
              <a:t> .</a:t>
            </a:r>
          </a:p>
          <a:p>
            <a:pPr algn="just"/>
            <a:r>
              <a:rPr lang="en-US" b="1" dirty="0" smtClean="0"/>
              <a:t>Chemotaxonomy that </a:t>
            </a:r>
            <a:r>
              <a:rPr lang="en-US" dirty="0" smtClean="0"/>
              <a:t>uses the chemical constituents of the plant to resolve confusions, are also used by taxonomists these days.</a:t>
            </a: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STRUCTURE OF PTERIDOPHYTES</a:t>
            </a:r>
            <a:endParaRPr lang="en-US" dirty="0"/>
          </a:p>
        </p:txBody>
      </p:sp>
      <p:sp>
        <p:nvSpPr>
          <p:cNvPr id="3" name="Content Placeholder 2"/>
          <p:cNvSpPr>
            <a:spLocks noGrp="1"/>
          </p:cNvSpPr>
          <p:nvPr>
            <p:ph idx="1"/>
          </p:nvPr>
        </p:nvSpPr>
        <p:spPr/>
        <p:txBody>
          <a:bodyPr>
            <a:normAutofit fontScale="85000" lnSpcReduction="20000"/>
          </a:bodyPr>
          <a:lstStyle/>
          <a:p>
            <a:pPr algn="just"/>
            <a:r>
              <a:rPr lang="en-US" dirty="0" smtClean="0"/>
              <a:t>These organs possess well-differentiated vascular tissues. </a:t>
            </a:r>
          </a:p>
          <a:p>
            <a:pPr algn="just"/>
            <a:r>
              <a:rPr lang="en-US" dirty="0" smtClean="0"/>
              <a:t>The leaves in </a:t>
            </a:r>
            <a:r>
              <a:rPr lang="en-US" dirty="0" err="1" smtClean="0"/>
              <a:t>pteridophyta</a:t>
            </a:r>
            <a:r>
              <a:rPr lang="en-US" dirty="0" smtClean="0"/>
              <a:t> are small (</a:t>
            </a:r>
            <a:r>
              <a:rPr lang="en-US" dirty="0" err="1" smtClean="0"/>
              <a:t>microphylls</a:t>
            </a:r>
            <a:r>
              <a:rPr lang="en-US" dirty="0" smtClean="0"/>
              <a:t>) as in </a:t>
            </a:r>
            <a:r>
              <a:rPr lang="en-US" i="1" dirty="0" err="1" smtClean="0"/>
              <a:t>Selaginella</a:t>
            </a:r>
            <a:r>
              <a:rPr lang="en-US" i="1" dirty="0" smtClean="0"/>
              <a:t> or large (</a:t>
            </a:r>
            <a:r>
              <a:rPr lang="en-US" i="1" dirty="0" err="1" smtClean="0"/>
              <a:t>macrophylls</a:t>
            </a:r>
            <a:r>
              <a:rPr lang="en-US" i="1" dirty="0" smtClean="0"/>
              <a:t>) as in ferns. </a:t>
            </a:r>
          </a:p>
          <a:p>
            <a:pPr algn="just"/>
            <a:r>
              <a:rPr lang="en-US" i="1" dirty="0" err="1" smtClean="0"/>
              <a:t>Adiantum</a:t>
            </a:r>
            <a:r>
              <a:rPr lang="en-US" i="1" dirty="0" smtClean="0"/>
              <a:t> ``maiden hair fern``.</a:t>
            </a:r>
          </a:p>
          <a:p>
            <a:pPr algn="just"/>
            <a:r>
              <a:rPr lang="en-US" i="1" dirty="0" smtClean="0"/>
              <a:t>The </a:t>
            </a:r>
            <a:r>
              <a:rPr lang="en-US" i="1" dirty="0" err="1" smtClean="0"/>
              <a:t>sporophytes</a:t>
            </a:r>
            <a:r>
              <a:rPr lang="en-US" i="1" dirty="0" smtClean="0"/>
              <a:t> bear </a:t>
            </a:r>
            <a:r>
              <a:rPr lang="en-US" dirty="0" smtClean="0"/>
              <a:t>sporangia that are subtended by leaf-like appendages called </a:t>
            </a:r>
            <a:r>
              <a:rPr lang="en-US" b="1" dirty="0" err="1" smtClean="0"/>
              <a:t>sporophylls</a:t>
            </a:r>
            <a:r>
              <a:rPr lang="en-US" b="1" dirty="0" smtClean="0"/>
              <a:t>. </a:t>
            </a:r>
          </a:p>
          <a:p>
            <a:pPr algn="just"/>
            <a:r>
              <a:rPr lang="en-US" b="1" dirty="0" smtClean="0"/>
              <a:t>In some cases </a:t>
            </a:r>
            <a:r>
              <a:rPr lang="en-US" b="1" dirty="0" err="1" smtClean="0"/>
              <a:t>sporophylls</a:t>
            </a:r>
            <a:r>
              <a:rPr lang="en-US" b="1" dirty="0" smtClean="0"/>
              <a:t> may form distinct compact </a:t>
            </a:r>
            <a:r>
              <a:rPr lang="en-US" dirty="0" smtClean="0"/>
              <a:t>structures called </a:t>
            </a:r>
            <a:r>
              <a:rPr lang="en-US" dirty="0" err="1" smtClean="0"/>
              <a:t>strobili</a:t>
            </a:r>
            <a:r>
              <a:rPr lang="en-US" dirty="0" smtClean="0"/>
              <a:t> or cones (</a:t>
            </a:r>
            <a:r>
              <a:rPr lang="en-US" i="1" dirty="0" err="1" smtClean="0"/>
              <a:t>Selaginella</a:t>
            </a:r>
            <a:r>
              <a:rPr lang="en-US" i="1" dirty="0" smtClean="0"/>
              <a:t>, Equisetum). </a:t>
            </a:r>
          </a:p>
          <a:p>
            <a:pPr algn="just"/>
            <a:r>
              <a:rPr lang="en-US" i="1" dirty="0" smtClean="0"/>
              <a:t>The </a:t>
            </a:r>
            <a:r>
              <a:rPr lang="en-US" dirty="0" smtClean="0"/>
              <a:t>sporangia produce spores by meiosis in spore mother cells.</a:t>
            </a:r>
          </a:p>
          <a:p>
            <a:pPr algn="just"/>
            <a:r>
              <a:rPr lang="en-US" dirty="0" smtClean="0"/>
              <a:t> The spores germinate to give rise to inconspicuous, small but </a:t>
            </a:r>
            <a:r>
              <a:rPr lang="en-US" dirty="0" err="1" smtClean="0"/>
              <a:t>multicellular</a:t>
            </a:r>
            <a:r>
              <a:rPr lang="en-US" dirty="0" smtClean="0"/>
              <a:t>, free-living, mostly photosynthetic </a:t>
            </a:r>
            <a:r>
              <a:rPr lang="en-US" dirty="0" err="1" smtClean="0"/>
              <a:t>thalloid</a:t>
            </a:r>
            <a:r>
              <a:rPr lang="en-US" dirty="0" smtClean="0"/>
              <a:t> gametophytes called </a:t>
            </a:r>
            <a:r>
              <a:rPr lang="en-US" b="1" dirty="0" err="1" smtClean="0"/>
              <a:t>prothallus</a:t>
            </a:r>
            <a:r>
              <a:rPr lang="en-US" b="1" dirty="0" smtClean="0"/>
              <a:t>.</a:t>
            </a: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These gametophytes require cool, damp, shady places to grow. Because of this specific restricted requirement and the need for water for fertilization, the spread of living </a:t>
            </a:r>
            <a:r>
              <a:rPr lang="en-US" dirty="0" err="1" smtClean="0"/>
              <a:t>pteridophytes</a:t>
            </a:r>
            <a:r>
              <a:rPr lang="en-US" dirty="0" smtClean="0"/>
              <a:t> is limited and restricted to narrow geographical regions. </a:t>
            </a:r>
          </a:p>
          <a:p>
            <a:r>
              <a:rPr lang="en-US" dirty="0" smtClean="0"/>
              <a:t>The gametophytes bear male and female sex organs called antheridia and archegonia, respectively.</a:t>
            </a:r>
          </a:p>
          <a:p>
            <a:r>
              <a:rPr lang="en-US" dirty="0" smtClean="0"/>
              <a:t>Water is required for transfer of </a:t>
            </a:r>
            <a:r>
              <a:rPr lang="en-US" dirty="0" err="1" smtClean="0"/>
              <a:t>antherozoids</a:t>
            </a:r>
            <a:r>
              <a:rPr lang="en-US" dirty="0" smtClean="0"/>
              <a:t> – the male gametes released from the antheridia, to the mouth of </a:t>
            </a:r>
            <a:r>
              <a:rPr lang="en-US" dirty="0" err="1" smtClean="0"/>
              <a:t>archegonium</a:t>
            </a:r>
            <a:r>
              <a:rPr lang="en-US" dirty="0" smtClean="0"/>
              <a:t>.</a:t>
            </a:r>
          </a:p>
          <a:p>
            <a:r>
              <a:rPr lang="en-US" dirty="0" smtClean="0"/>
              <a:t>Seed habit first originated in ferns(</a:t>
            </a:r>
            <a:r>
              <a:rPr lang="en-US" dirty="0" err="1" smtClean="0"/>
              <a:t>pteridophyta</a:t>
            </a:r>
            <a:r>
              <a:rPr lang="en-US" dirty="0" smtClean="0"/>
              <a:t>).</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rEPRODUCTION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Fusion of male gamete with the egg present in the </a:t>
            </a:r>
            <a:r>
              <a:rPr lang="en-US" dirty="0" err="1" smtClean="0"/>
              <a:t>archegonium</a:t>
            </a:r>
            <a:r>
              <a:rPr lang="en-US" dirty="0" smtClean="0"/>
              <a:t> result in the formation of zygote.</a:t>
            </a:r>
          </a:p>
          <a:p>
            <a:r>
              <a:rPr lang="en-US" dirty="0" smtClean="0"/>
              <a:t>Zygote thereafter produces a </a:t>
            </a:r>
            <a:r>
              <a:rPr lang="en-US" dirty="0" err="1" smtClean="0"/>
              <a:t>multicellular</a:t>
            </a:r>
            <a:r>
              <a:rPr lang="en-US" dirty="0" smtClean="0"/>
              <a:t> well-differentiated </a:t>
            </a:r>
            <a:r>
              <a:rPr lang="en-US" dirty="0" err="1" smtClean="0"/>
              <a:t>sporophyte</a:t>
            </a:r>
            <a:r>
              <a:rPr lang="en-US" dirty="0" smtClean="0"/>
              <a:t> which is the dominant phase of the </a:t>
            </a:r>
            <a:r>
              <a:rPr lang="en-US" dirty="0" err="1" smtClean="0"/>
              <a:t>pteridophytes</a:t>
            </a:r>
            <a:r>
              <a:rPr lang="en-US" dirty="0" smtClean="0"/>
              <a:t>. </a:t>
            </a:r>
          </a:p>
          <a:p>
            <a:r>
              <a:rPr lang="en-US" dirty="0" smtClean="0"/>
              <a:t>In majority of the </a:t>
            </a:r>
            <a:r>
              <a:rPr lang="en-US" dirty="0" err="1" smtClean="0"/>
              <a:t>pteridophytes</a:t>
            </a:r>
            <a:r>
              <a:rPr lang="en-US" dirty="0" smtClean="0"/>
              <a:t> all the spores are of similar kinds; such plants are called </a:t>
            </a:r>
            <a:r>
              <a:rPr lang="en-US" b="1" dirty="0" err="1" smtClean="0"/>
              <a:t>homosporous</a:t>
            </a:r>
            <a:r>
              <a:rPr lang="en-US" b="1" dirty="0" smtClean="0"/>
              <a:t>. </a:t>
            </a:r>
          </a:p>
          <a:p>
            <a:r>
              <a:rPr lang="en-US" b="1" dirty="0" smtClean="0"/>
              <a:t>Genera like </a:t>
            </a:r>
            <a:r>
              <a:rPr lang="en-US" b="1" i="1" dirty="0" err="1" smtClean="0"/>
              <a:t>Selaginella</a:t>
            </a:r>
            <a:r>
              <a:rPr lang="en-US" b="1" i="1" dirty="0" smtClean="0"/>
              <a:t> and </a:t>
            </a:r>
            <a:r>
              <a:rPr lang="en-US" b="1" i="1" dirty="0" err="1" smtClean="0"/>
              <a:t>Salvinia</a:t>
            </a:r>
            <a:r>
              <a:rPr lang="en-US" b="1" i="1" dirty="0" smtClean="0"/>
              <a:t> which produce </a:t>
            </a:r>
            <a:r>
              <a:rPr lang="en-US" dirty="0" smtClean="0"/>
              <a:t>two kinds of spores, macro (large) and micro (small) spores, are known as </a:t>
            </a:r>
            <a:r>
              <a:rPr lang="en-US" b="1" dirty="0" err="1" smtClean="0"/>
              <a:t>heterosporous</a:t>
            </a:r>
            <a:r>
              <a:rPr lang="en-US" b="1" dirty="0" smtClean="0"/>
              <a:t>.</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Life cycle of a Homosporous Pteridophyte.jpg"/>
          <p:cNvPicPr>
            <a:picLocks noChangeAspect="1" noChangeArrowheads="1"/>
          </p:cNvPicPr>
          <p:nvPr/>
        </p:nvPicPr>
        <p:blipFill>
          <a:blip r:embed="rId2" cstate="print"/>
          <a:srcRect/>
          <a:stretch>
            <a:fillRect/>
          </a:stretch>
        </p:blipFill>
        <p:spPr bwMode="auto">
          <a:xfrm>
            <a:off x="457200" y="381000"/>
            <a:ext cx="7391400" cy="60960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12889181"/>
          <p:cNvPicPr>
            <a:picLocks noChangeAspect="1" noChangeArrowheads="1"/>
          </p:cNvPicPr>
          <p:nvPr/>
        </p:nvPicPr>
        <p:blipFill>
          <a:blip r:embed="rId2" cstate="print"/>
          <a:srcRect/>
          <a:stretch>
            <a:fillRect/>
          </a:stretch>
        </p:blipFill>
        <p:spPr bwMode="auto">
          <a:xfrm>
            <a:off x="152400" y="762000"/>
            <a:ext cx="7772400" cy="5562600"/>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REPRODUCTION</a:t>
            </a:r>
            <a:endParaRPr lang="en-US" dirty="0"/>
          </a:p>
        </p:txBody>
      </p:sp>
      <p:sp>
        <p:nvSpPr>
          <p:cNvPr id="3" name="Content Placeholder 2"/>
          <p:cNvSpPr>
            <a:spLocks noGrp="1"/>
          </p:cNvSpPr>
          <p:nvPr>
            <p:ph idx="1"/>
          </p:nvPr>
        </p:nvSpPr>
        <p:spPr/>
        <p:txBody>
          <a:bodyPr>
            <a:normAutofit/>
          </a:bodyPr>
          <a:lstStyle/>
          <a:p>
            <a:r>
              <a:rPr lang="en-US" dirty="0" smtClean="0"/>
              <a:t>The megaspores and microspores germinate and give rise to female and male gametophytes, respectively.</a:t>
            </a:r>
          </a:p>
          <a:p>
            <a:r>
              <a:rPr lang="en-US" dirty="0" smtClean="0"/>
              <a:t> The female gametophytes in these plants are retained on the parent </a:t>
            </a:r>
            <a:r>
              <a:rPr lang="en-US" dirty="0" err="1" smtClean="0"/>
              <a:t>sporophytes</a:t>
            </a:r>
            <a:r>
              <a:rPr lang="en-US" dirty="0" smtClean="0"/>
              <a:t> for variable periods. </a:t>
            </a:r>
          </a:p>
          <a:p>
            <a:r>
              <a:rPr lang="en-US" dirty="0" smtClean="0"/>
              <a:t>The development of the zygotes into young embryos take place within the female gametophytes.</a:t>
            </a:r>
          </a:p>
          <a:p>
            <a:r>
              <a:rPr lang="en-US" dirty="0" smtClean="0"/>
              <a:t> This event is a precursor to the </a:t>
            </a:r>
            <a:r>
              <a:rPr lang="en-US" b="1" dirty="0" smtClean="0"/>
              <a:t>seed habit considered an important step in evolution.</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r>
              <a:rPr lang="en-US"/>
              <a:t>Alternation of generations</a:t>
            </a:r>
          </a:p>
        </p:txBody>
      </p:sp>
      <p:sp>
        <p:nvSpPr>
          <p:cNvPr id="4" name="Date Placeholder 4"/>
          <p:cNvSpPr>
            <a:spLocks noGrp="1"/>
          </p:cNvSpPr>
          <p:nvPr>
            <p:ph type="dt" sz="half" idx="10"/>
          </p:nvPr>
        </p:nvSpPr>
        <p:spPr/>
        <p:txBody>
          <a:bodyPr/>
          <a:lstStyle/>
          <a:p>
            <a:r>
              <a:rPr lang="en-US"/>
              <a:t>2005-2006</a:t>
            </a:r>
            <a:endParaRPr lang="en-US" b="0"/>
          </a:p>
        </p:txBody>
      </p:sp>
      <p:pic>
        <p:nvPicPr>
          <p:cNvPr id="374787" name="Picture 3"/>
          <p:cNvPicPr>
            <a:picLocks noChangeAspect="1" noChangeArrowheads="1"/>
          </p:cNvPicPr>
          <p:nvPr/>
        </p:nvPicPr>
        <p:blipFill>
          <a:blip r:embed="rId2" cstate="print"/>
          <a:srcRect b="4457"/>
          <a:stretch>
            <a:fillRect/>
          </a:stretch>
        </p:blipFill>
        <p:spPr bwMode="auto">
          <a:xfrm>
            <a:off x="342900" y="1649413"/>
            <a:ext cx="7658100" cy="5056187"/>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r>
              <a:rPr lang="en-US"/>
              <a:t>Alternation of generations</a:t>
            </a:r>
          </a:p>
        </p:txBody>
      </p:sp>
      <p:sp>
        <p:nvSpPr>
          <p:cNvPr id="378884" name="Rectangle 4" descr="Rectangle: Click to edit Master text styles&#10;Second level&#10;Third level&#10;Fourth level&#10;Fifth level"/>
          <p:cNvSpPr>
            <a:spLocks noGrp="1" noChangeArrowheads="1"/>
          </p:cNvSpPr>
          <p:nvPr>
            <p:ph idx="1"/>
          </p:nvPr>
        </p:nvSpPr>
        <p:spPr>
          <a:xfrm>
            <a:off x="838200" y="1371600"/>
            <a:ext cx="7772400" cy="5029200"/>
          </a:xfrm>
          <a:noFill/>
          <a:ln/>
        </p:spPr>
        <p:txBody>
          <a:bodyPr/>
          <a:lstStyle/>
          <a:p>
            <a:pPr>
              <a:buClrTx/>
            </a:pPr>
            <a:r>
              <a:rPr lang="en-US"/>
              <a:t>Archegonium</a:t>
            </a:r>
          </a:p>
          <a:p>
            <a:pPr lvl="1">
              <a:buClrTx/>
            </a:pPr>
            <a:r>
              <a:rPr lang="en-US"/>
              <a:t>female gamete-producing structure</a:t>
            </a:r>
          </a:p>
          <a:p>
            <a:pPr lvl="1">
              <a:buClrTx/>
            </a:pPr>
            <a:r>
              <a:rPr lang="en-US"/>
              <a:t>produces a single egg cell in a </a:t>
            </a:r>
            <a:br>
              <a:rPr lang="en-US"/>
            </a:br>
            <a:r>
              <a:rPr lang="en-US"/>
              <a:t>vase-shaped organ</a:t>
            </a:r>
          </a:p>
        </p:txBody>
      </p:sp>
      <p:sp>
        <p:nvSpPr>
          <p:cNvPr id="5" name="Date Placeholder 4"/>
          <p:cNvSpPr>
            <a:spLocks noGrp="1"/>
          </p:cNvSpPr>
          <p:nvPr>
            <p:ph type="dt" sz="half" idx="10"/>
          </p:nvPr>
        </p:nvSpPr>
        <p:spPr/>
        <p:txBody>
          <a:bodyPr/>
          <a:lstStyle/>
          <a:p>
            <a:r>
              <a:rPr lang="en-US"/>
              <a:t>2005-2006</a:t>
            </a:r>
            <a:endParaRPr lang="en-US" b="0"/>
          </a:p>
        </p:txBody>
      </p:sp>
      <p:pic>
        <p:nvPicPr>
          <p:cNvPr id="378883" name="Picture 3"/>
          <p:cNvPicPr>
            <a:picLocks noChangeAspect="1" noChangeArrowheads="1"/>
          </p:cNvPicPr>
          <p:nvPr/>
        </p:nvPicPr>
        <p:blipFill>
          <a:blip r:embed="rId2" cstate="print"/>
          <a:srcRect/>
          <a:stretch>
            <a:fillRect/>
          </a:stretch>
        </p:blipFill>
        <p:spPr bwMode="auto">
          <a:xfrm>
            <a:off x="1676400" y="3570288"/>
            <a:ext cx="4724400" cy="3135312"/>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p:txBody>
          <a:bodyPr/>
          <a:lstStyle/>
          <a:p>
            <a:r>
              <a:rPr lang="en-US"/>
              <a:t>Alternation of generations</a:t>
            </a:r>
          </a:p>
        </p:txBody>
      </p:sp>
      <p:sp>
        <p:nvSpPr>
          <p:cNvPr id="379907" name="Rectangle 3" descr="Rectangle: Click to edit Master text styles&#10;Second level&#10;Third level&#10;Fourth level&#10;Fifth level"/>
          <p:cNvSpPr>
            <a:spLocks noGrp="1" noChangeArrowheads="1"/>
          </p:cNvSpPr>
          <p:nvPr>
            <p:ph idx="1"/>
          </p:nvPr>
        </p:nvSpPr>
        <p:spPr>
          <a:xfrm>
            <a:off x="838200" y="1371600"/>
            <a:ext cx="7772400" cy="5029200"/>
          </a:xfrm>
          <a:noFill/>
          <a:ln/>
        </p:spPr>
        <p:txBody>
          <a:bodyPr/>
          <a:lstStyle/>
          <a:p>
            <a:pPr>
              <a:buClrTx/>
            </a:pPr>
            <a:r>
              <a:rPr lang="en-US"/>
              <a:t>Antheridia</a:t>
            </a:r>
            <a:r>
              <a:rPr lang="en-US">
                <a:solidFill>
                  <a:srgbClr val="000000"/>
                </a:solidFill>
              </a:rPr>
              <a:t> </a:t>
            </a:r>
            <a:endParaRPr lang="en-US"/>
          </a:p>
          <a:p>
            <a:pPr lvl="1">
              <a:buClrTx/>
            </a:pPr>
            <a:r>
              <a:rPr lang="en-US"/>
              <a:t>male gamete-producing structure</a:t>
            </a:r>
          </a:p>
          <a:p>
            <a:pPr lvl="1">
              <a:buClrTx/>
            </a:pPr>
            <a:r>
              <a:rPr lang="en-US"/>
              <a:t>produces many sperm cells that are released to the environment</a:t>
            </a:r>
            <a:endParaRPr lang="en-US">
              <a:solidFill>
                <a:srgbClr val="000000"/>
              </a:solidFill>
            </a:endParaRPr>
          </a:p>
        </p:txBody>
      </p:sp>
      <p:sp>
        <p:nvSpPr>
          <p:cNvPr id="6" name="Date Placeholder 4"/>
          <p:cNvSpPr>
            <a:spLocks noGrp="1"/>
          </p:cNvSpPr>
          <p:nvPr>
            <p:ph type="dt" sz="half" idx="10"/>
          </p:nvPr>
        </p:nvSpPr>
        <p:spPr/>
        <p:txBody>
          <a:bodyPr/>
          <a:lstStyle/>
          <a:p>
            <a:r>
              <a:rPr lang="en-US"/>
              <a:t>2005-2006</a:t>
            </a:r>
            <a:endParaRPr lang="en-US" b="0"/>
          </a:p>
        </p:txBody>
      </p:sp>
      <p:pic>
        <p:nvPicPr>
          <p:cNvPr id="379908" name="Picture 4"/>
          <p:cNvPicPr>
            <a:picLocks noChangeAspect="1" noChangeArrowheads="1"/>
          </p:cNvPicPr>
          <p:nvPr/>
        </p:nvPicPr>
        <p:blipFill>
          <a:blip r:embed="rId2" cstate="print"/>
          <a:srcRect/>
          <a:stretch>
            <a:fillRect/>
          </a:stretch>
        </p:blipFill>
        <p:spPr bwMode="auto">
          <a:xfrm>
            <a:off x="3276600" y="3505200"/>
            <a:ext cx="4724400" cy="3135312"/>
          </a:xfrm>
          <a:prstGeom prst="rect">
            <a:avLst/>
          </a:prstGeom>
          <a:noFill/>
        </p:spPr>
      </p:pic>
      <p:sp>
        <p:nvSpPr>
          <p:cNvPr id="379909" name="Rectangle 5"/>
          <p:cNvSpPr>
            <a:spLocks noChangeArrowheads="1"/>
          </p:cNvSpPr>
          <p:nvPr/>
        </p:nvSpPr>
        <p:spPr bwMode="auto">
          <a:xfrm>
            <a:off x="152400" y="3914775"/>
            <a:ext cx="2881312" cy="885825"/>
          </a:xfrm>
          <a:prstGeom prst="rect">
            <a:avLst/>
          </a:prstGeom>
          <a:noFill/>
          <a:ln w="9525">
            <a:noFill/>
            <a:miter lim="800000"/>
            <a:headEnd/>
            <a:tailEnd/>
          </a:ln>
          <a:effectLst/>
        </p:spPr>
        <p:txBody>
          <a:bodyPr wrap="none" anchor="ctr">
            <a:spAutoFit/>
          </a:bodyPr>
          <a:lstStyle/>
          <a:p>
            <a:pPr algn="l"/>
            <a:r>
              <a:rPr lang="en-US" sz="2600" b="1" dirty="0">
                <a:solidFill>
                  <a:srgbClr val="0F116A"/>
                </a:solidFill>
              </a:rPr>
              <a:t>flagella = </a:t>
            </a:r>
          </a:p>
          <a:p>
            <a:pPr algn="l"/>
            <a:r>
              <a:rPr lang="en-US" sz="2600" b="1" dirty="0">
                <a:solidFill>
                  <a:srgbClr val="0F116A"/>
                </a:solidFill>
              </a:rPr>
              <a:t>swimming sperm</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a:t>
            </a:r>
            <a:endParaRPr lang="en-US" dirty="0"/>
          </a:p>
        </p:txBody>
      </p:sp>
      <p:sp>
        <p:nvSpPr>
          <p:cNvPr id="3" name="Content Placeholder 2"/>
          <p:cNvSpPr>
            <a:spLocks noGrp="1"/>
          </p:cNvSpPr>
          <p:nvPr>
            <p:ph idx="1"/>
          </p:nvPr>
        </p:nvSpPr>
        <p:spPr/>
        <p:txBody>
          <a:bodyPr/>
          <a:lstStyle/>
          <a:p>
            <a:r>
              <a:rPr lang="en-US" dirty="0" smtClean="0"/>
              <a:t>The </a:t>
            </a:r>
            <a:r>
              <a:rPr lang="en-US" dirty="0" err="1" smtClean="0"/>
              <a:t>pteridophytes</a:t>
            </a:r>
            <a:r>
              <a:rPr lang="en-US" dirty="0" smtClean="0"/>
              <a:t> are further classified into four classes: </a:t>
            </a:r>
          </a:p>
          <a:p>
            <a:r>
              <a:rPr lang="en-US" dirty="0" err="1" smtClean="0"/>
              <a:t>Psilopsida</a:t>
            </a:r>
            <a:r>
              <a:rPr lang="en-US" i="1" dirty="0" smtClean="0"/>
              <a:t>(</a:t>
            </a:r>
            <a:r>
              <a:rPr lang="en-US" i="1" dirty="0" err="1" smtClean="0"/>
              <a:t>Psilotum</a:t>
            </a:r>
            <a:r>
              <a:rPr lang="en-US" i="1" dirty="0" smtClean="0"/>
              <a:t>);</a:t>
            </a:r>
          </a:p>
          <a:p>
            <a:r>
              <a:rPr lang="en-US" i="1" dirty="0" smtClean="0"/>
              <a:t> </a:t>
            </a:r>
            <a:r>
              <a:rPr lang="en-US" i="1" dirty="0" err="1" smtClean="0"/>
              <a:t>Lycopsida</a:t>
            </a:r>
            <a:r>
              <a:rPr lang="en-US" i="1" dirty="0" smtClean="0"/>
              <a:t> (</a:t>
            </a:r>
            <a:r>
              <a:rPr lang="en-US" i="1" dirty="0" err="1" smtClean="0"/>
              <a:t>Selaginella</a:t>
            </a:r>
            <a:r>
              <a:rPr lang="en-US" i="1" dirty="0" smtClean="0"/>
              <a:t>, </a:t>
            </a:r>
            <a:r>
              <a:rPr lang="en-US" i="1" dirty="0" err="1" smtClean="0"/>
              <a:t>Lycopodium</a:t>
            </a:r>
            <a:r>
              <a:rPr lang="en-US" i="1" dirty="0" smtClean="0"/>
              <a:t>), </a:t>
            </a:r>
          </a:p>
          <a:p>
            <a:r>
              <a:rPr lang="en-US" i="1" dirty="0" err="1" smtClean="0"/>
              <a:t>Sphenopsida</a:t>
            </a:r>
            <a:r>
              <a:rPr lang="en-US" i="1" dirty="0" smtClean="0"/>
              <a:t> (Equisetum)</a:t>
            </a:r>
            <a:r>
              <a:rPr lang="en-US" dirty="0" smtClean="0"/>
              <a:t>and</a:t>
            </a:r>
          </a:p>
          <a:p>
            <a:r>
              <a:rPr lang="en-US" dirty="0" smtClean="0"/>
              <a:t> </a:t>
            </a:r>
            <a:r>
              <a:rPr lang="en-US" dirty="0" err="1" smtClean="0"/>
              <a:t>Pteropsida</a:t>
            </a:r>
            <a:r>
              <a:rPr lang="en-US" dirty="0" smtClean="0"/>
              <a:t> </a:t>
            </a:r>
            <a:r>
              <a:rPr lang="en-US" i="1" dirty="0" smtClean="0"/>
              <a:t>(</a:t>
            </a:r>
            <a:r>
              <a:rPr lang="en-US" i="1" dirty="0" err="1" smtClean="0"/>
              <a:t>Dryopteris</a:t>
            </a:r>
            <a:r>
              <a:rPr lang="en-US" i="1" dirty="0" smtClean="0"/>
              <a:t>, </a:t>
            </a:r>
            <a:r>
              <a:rPr lang="en-US" i="1" dirty="0" err="1" smtClean="0"/>
              <a:t>Pteris</a:t>
            </a:r>
            <a:r>
              <a:rPr lang="en-US" i="1" dirty="0" smtClean="0"/>
              <a:t>, </a:t>
            </a:r>
            <a:r>
              <a:rPr lang="en-US" i="1" dirty="0" err="1" smtClean="0"/>
              <a:t>Adiantum</a:t>
            </a:r>
            <a:r>
              <a:rPr lang="en-US" i="1" dirty="0" smtClean="0"/>
              <a:t>).</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r>
              <a:rPr lang="en-US"/>
              <a:t>Overview of the Plant Kingdom</a:t>
            </a:r>
          </a:p>
        </p:txBody>
      </p:sp>
      <p:sp>
        <p:nvSpPr>
          <p:cNvPr id="9219" name="Rectangle 3"/>
          <p:cNvSpPr>
            <a:spLocks noGrp="1" noChangeArrowheads="1"/>
          </p:cNvSpPr>
          <p:nvPr>
            <p:ph idx="1"/>
          </p:nvPr>
        </p:nvSpPr>
        <p:spPr/>
        <p:txBody>
          <a:bodyPr/>
          <a:lstStyle/>
          <a:p>
            <a:r>
              <a:rPr lang="en-US"/>
              <a:t>There are 235,000 flowering plant species, almost 90% of all living species of plants</a:t>
            </a:r>
          </a:p>
        </p:txBody>
      </p:sp>
      <p:pic>
        <p:nvPicPr>
          <p:cNvPr id="9220" name="Picture 4" descr="C:\Documents and Settings\Leslie Melquist\My Documents\My Pictures\Unit 7 Plants\Ch. 22\Pie graph.jpg"/>
          <p:cNvPicPr>
            <a:picLocks noChangeAspect="1" noChangeArrowheads="1"/>
          </p:cNvPicPr>
          <p:nvPr/>
        </p:nvPicPr>
        <p:blipFill>
          <a:blip r:embed="rId2" cstate="print"/>
          <a:srcRect/>
          <a:stretch>
            <a:fillRect/>
          </a:stretch>
        </p:blipFill>
        <p:spPr bwMode="auto">
          <a:xfrm>
            <a:off x="838200" y="2743200"/>
            <a:ext cx="6248400" cy="3813175"/>
          </a:xfrm>
          <a:prstGeom prst="rect">
            <a:avLst/>
          </a:prstGeom>
          <a:noFill/>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09%09%09%09%09%09%09%09%09%09large-Giant-sequoia-cones"/>
          <p:cNvPicPr>
            <a:picLocks noChangeAspect="1" noChangeArrowheads="1"/>
          </p:cNvPicPr>
          <p:nvPr/>
        </p:nvPicPr>
        <p:blipFill>
          <a:blip r:embed="rId3" cstate="print"/>
          <a:srcRect/>
          <a:stretch>
            <a:fillRect/>
          </a:stretch>
        </p:blipFill>
        <p:spPr bwMode="auto">
          <a:xfrm>
            <a:off x="3352800" y="762000"/>
            <a:ext cx="3228975" cy="4810125"/>
          </a:xfrm>
          <a:prstGeom prst="rect">
            <a:avLst/>
          </a:prstGeom>
          <a:noFill/>
        </p:spPr>
      </p:pic>
      <p:pic>
        <p:nvPicPr>
          <p:cNvPr id="2060" name="Picture 12" descr="CypressBaldCone01"/>
          <p:cNvPicPr>
            <a:picLocks noChangeAspect="1" noChangeArrowheads="1"/>
          </p:cNvPicPr>
          <p:nvPr/>
        </p:nvPicPr>
        <p:blipFill>
          <a:blip r:embed="rId4" cstate="print"/>
          <a:srcRect/>
          <a:stretch>
            <a:fillRect/>
          </a:stretch>
        </p:blipFill>
        <p:spPr bwMode="auto">
          <a:xfrm>
            <a:off x="3459163" y="3810000"/>
            <a:ext cx="1938337" cy="3048000"/>
          </a:xfrm>
          <a:prstGeom prst="rect">
            <a:avLst/>
          </a:prstGeom>
          <a:noFill/>
        </p:spPr>
      </p:pic>
      <p:pic>
        <p:nvPicPr>
          <p:cNvPr id="2056" name="Picture 8" descr="Bald%20Cypress"/>
          <p:cNvPicPr>
            <a:picLocks noChangeAspect="1" noChangeArrowheads="1"/>
          </p:cNvPicPr>
          <p:nvPr/>
        </p:nvPicPr>
        <p:blipFill>
          <a:blip r:embed="rId5" cstate="print"/>
          <a:srcRect/>
          <a:stretch>
            <a:fillRect/>
          </a:stretch>
        </p:blipFill>
        <p:spPr bwMode="auto">
          <a:xfrm>
            <a:off x="5334000" y="3810000"/>
            <a:ext cx="4876800" cy="3657600"/>
          </a:xfrm>
          <a:prstGeom prst="rect">
            <a:avLst/>
          </a:prstGeom>
          <a:noFill/>
        </p:spPr>
      </p:pic>
      <p:pic>
        <p:nvPicPr>
          <p:cNvPr id="2055" name="Picture 7" descr="palustris10 open and seed fallen"/>
          <p:cNvPicPr>
            <a:picLocks noChangeAspect="1" noChangeArrowheads="1"/>
          </p:cNvPicPr>
          <p:nvPr/>
        </p:nvPicPr>
        <p:blipFill>
          <a:blip r:embed="rId6" cstate="print"/>
          <a:srcRect/>
          <a:stretch>
            <a:fillRect/>
          </a:stretch>
        </p:blipFill>
        <p:spPr bwMode="auto">
          <a:xfrm>
            <a:off x="-762000" y="2057400"/>
            <a:ext cx="4514850" cy="5715000"/>
          </a:xfrm>
          <a:prstGeom prst="rect">
            <a:avLst/>
          </a:prstGeom>
          <a:noFill/>
        </p:spPr>
      </p:pic>
      <p:sp>
        <p:nvSpPr>
          <p:cNvPr id="2050" name="Rectangle 2"/>
          <p:cNvSpPr>
            <a:spLocks noGrp="1" noChangeArrowheads="1"/>
          </p:cNvSpPr>
          <p:nvPr>
            <p:ph type="ctrTitle"/>
          </p:nvPr>
        </p:nvSpPr>
        <p:spPr>
          <a:xfrm>
            <a:off x="1371600" y="2133600"/>
            <a:ext cx="6934200" cy="1143000"/>
          </a:xfrm>
          <a:solidFill>
            <a:schemeClr val="bg2"/>
          </a:solidFill>
        </p:spPr>
        <p:txBody>
          <a:bodyPr/>
          <a:lstStyle/>
          <a:p>
            <a:pPr algn="l"/>
            <a:r>
              <a:rPr lang="en-US" dirty="0" smtClean="0"/>
              <a:t>Gymnosperms</a:t>
            </a:r>
            <a:endParaRPr lang="en-US" dirty="0"/>
          </a:p>
        </p:txBody>
      </p:sp>
      <p:sp>
        <p:nvSpPr>
          <p:cNvPr id="2051" name="Rectangle 3"/>
          <p:cNvSpPr>
            <a:spLocks noGrp="1" noChangeArrowheads="1"/>
          </p:cNvSpPr>
          <p:nvPr>
            <p:ph type="subTitle" idx="1"/>
          </p:nvPr>
        </p:nvSpPr>
        <p:spPr/>
        <p:txBody>
          <a:bodyPr/>
          <a:lstStyle/>
          <a:p>
            <a:r>
              <a:rPr lang="en-US" dirty="0" smtClean="0">
                <a:solidFill>
                  <a:srgbClr val="FF0000"/>
                </a:solidFill>
              </a:rPr>
              <a:t>NAKED SEED</a:t>
            </a:r>
            <a:endParaRPr lang="en-US" dirty="0">
              <a:solidFill>
                <a:srgbClr val="FF0000"/>
              </a:solidFill>
            </a:endParaRPr>
          </a:p>
        </p:txBody>
      </p:sp>
      <p:pic>
        <p:nvPicPr>
          <p:cNvPr id="2054" name="Picture 6" descr="Fresh_pollen_MC_"/>
          <p:cNvPicPr>
            <a:picLocks noChangeAspect="1" noChangeArrowheads="1"/>
          </p:cNvPicPr>
          <p:nvPr/>
        </p:nvPicPr>
        <p:blipFill>
          <a:blip r:embed="rId7" cstate="print"/>
          <a:srcRect/>
          <a:stretch>
            <a:fillRect/>
          </a:stretch>
        </p:blipFill>
        <p:spPr bwMode="auto">
          <a:xfrm flipV="1">
            <a:off x="7137400" y="0"/>
            <a:ext cx="2006600" cy="1504950"/>
          </a:xfrm>
          <a:prstGeom prst="rect">
            <a:avLst/>
          </a:prstGeom>
          <a:noFill/>
        </p:spPr>
      </p:pic>
      <p:pic>
        <p:nvPicPr>
          <p:cNvPr id="2059" name="Picture 11" descr="dawn"/>
          <p:cNvPicPr>
            <a:picLocks noChangeAspect="1" noChangeArrowheads="1"/>
          </p:cNvPicPr>
          <p:nvPr/>
        </p:nvPicPr>
        <p:blipFill>
          <a:blip r:embed="rId8" cstate="print"/>
          <a:srcRect/>
          <a:stretch>
            <a:fillRect/>
          </a:stretch>
        </p:blipFill>
        <p:spPr bwMode="auto">
          <a:xfrm>
            <a:off x="3810000" y="0"/>
            <a:ext cx="3657600" cy="2432050"/>
          </a:xfrm>
          <a:prstGeom prst="rect">
            <a:avLst/>
          </a:prstGeom>
          <a:noFill/>
        </p:spPr>
      </p:pic>
      <p:pic>
        <p:nvPicPr>
          <p:cNvPr id="2061" name="Picture 13" descr="Jack_pines_MaleandFem"/>
          <p:cNvPicPr>
            <a:picLocks noChangeAspect="1" noChangeArrowheads="1"/>
          </p:cNvPicPr>
          <p:nvPr/>
        </p:nvPicPr>
        <p:blipFill>
          <a:blip r:embed="rId9" cstate="print"/>
          <a:srcRect/>
          <a:stretch>
            <a:fillRect/>
          </a:stretch>
        </p:blipFill>
        <p:spPr bwMode="auto">
          <a:xfrm>
            <a:off x="-762000" y="0"/>
            <a:ext cx="4597400" cy="2492375"/>
          </a:xfrm>
          <a:prstGeom prst="rect">
            <a:avLst/>
          </a:prstGeom>
          <a:noFill/>
        </p:spPr>
      </p:pic>
      <p:pic>
        <p:nvPicPr>
          <p:cNvPr id="2062" name="Picture 14" descr="juniper-berries"/>
          <p:cNvPicPr>
            <a:picLocks noChangeAspect="1" noChangeArrowheads="1"/>
          </p:cNvPicPr>
          <p:nvPr/>
        </p:nvPicPr>
        <p:blipFill>
          <a:blip r:embed="rId10" cstate="print"/>
          <a:srcRect/>
          <a:stretch>
            <a:fillRect/>
          </a:stretch>
        </p:blipFill>
        <p:spPr bwMode="auto">
          <a:xfrm>
            <a:off x="5867400" y="2057400"/>
            <a:ext cx="4267200" cy="2459038"/>
          </a:xfrm>
          <a:prstGeom prst="rect">
            <a:avLst/>
          </a:prstGeom>
          <a:noFill/>
        </p:spPr>
      </p:pic>
      <p:pic>
        <p:nvPicPr>
          <p:cNvPr id="2063" name="Picture 15" descr="microsporangiate cones of pinus"/>
          <p:cNvPicPr>
            <a:picLocks noChangeAspect="1" noChangeArrowheads="1"/>
          </p:cNvPicPr>
          <p:nvPr/>
        </p:nvPicPr>
        <p:blipFill>
          <a:blip r:embed="rId11" cstate="print"/>
          <a:srcRect/>
          <a:stretch>
            <a:fillRect/>
          </a:stretch>
        </p:blipFill>
        <p:spPr bwMode="auto">
          <a:xfrm>
            <a:off x="6705600" y="-533400"/>
            <a:ext cx="3429000" cy="2571750"/>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Gymnosperms </a:t>
            </a:r>
            <a:endParaRPr lang="en-US" dirty="0"/>
          </a:p>
        </p:txBody>
      </p:sp>
      <p:sp>
        <p:nvSpPr>
          <p:cNvPr id="3" name="Content Placeholder 2"/>
          <p:cNvSpPr>
            <a:spLocks noGrp="1"/>
          </p:cNvSpPr>
          <p:nvPr>
            <p:ph idx="1"/>
          </p:nvPr>
        </p:nvSpPr>
        <p:spPr/>
        <p:txBody>
          <a:bodyPr>
            <a:normAutofit fontScale="92500" lnSpcReduction="10000"/>
          </a:bodyPr>
          <a:lstStyle/>
          <a:p>
            <a:pPr algn="just"/>
            <a:r>
              <a:rPr lang="en-US" dirty="0" smtClean="0"/>
              <a:t>The gymnosperms (</a:t>
            </a:r>
            <a:r>
              <a:rPr lang="en-US" i="1" dirty="0" err="1" smtClean="0"/>
              <a:t>gymnos</a:t>
            </a:r>
            <a:r>
              <a:rPr lang="en-US" i="1" dirty="0" smtClean="0"/>
              <a:t> : naked, </a:t>
            </a:r>
            <a:r>
              <a:rPr lang="en-US" i="1" dirty="0" err="1" smtClean="0"/>
              <a:t>sperma</a:t>
            </a:r>
            <a:r>
              <a:rPr lang="en-US" i="1" dirty="0" smtClean="0"/>
              <a:t> : seeds) are plants in which </a:t>
            </a:r>
            <a:r>
              <a:rPr lang="en-US" dirty="0" smtClean="0"/>
              <a:t>the ovules are not enclosed by any ovary wall and remain exposed, both before and after </a:t>
            </a:r>
            <a:r>
              <a:rPr lang="en-US" dirty="0" err="1" smtClean="0"/>
              <a:t>fertilisation</a:t>
            </a:r>
            <a:r>
              <a:rPr lang="en-US" dirty="0" smtClean="0"/>
              <a:t>.</a:t>
            </a:r>
          </a:p>
          <a:p>
            <a:pPr algn="just"/>
            <a:r>
              <a:rPr lang="en-US" dirty="0" smtClean="0"/>
              <a:t>Theophrastus first time used the term. </a:t>
            </a:r>
          </a:p>
          <a:p>
            <a:pPr algn="just"/>
            <a:r>
              <a:rPr lang="en-US" dirty="0" smtClean="0"/>
              <a:t>The seeds that develop post-</a:t>
            </a:r>
            <a:r>
              <a:rPr lang="en-US" dirty="0" err="1" smtClean="0"/>
              <a:t>fertilisation</a:t>
            </a:r>
            <a:r>
              <a:rPr lang="en-US" dirty="0" smtClean="0"/>
              <a:t>, are not covered, i.e., are naked.</a:t>
            </a:r>
          </a:p>
          <a:p>
            <a:pPr algn="just"/>
            <a:r>
              <a:rPr lang="en-US" dirty="0" smtClean="0"/>
              <a:t> Gymnosperms include medium-sized trees or tall trees and shrubs (Figure 3.4). </a:t>
            </a:r>
          </a:p>
          <a:p>
            <a:pPr algn="just"/>
            <a:r>
              <a:rPr lang="en-US" dirty="0" smtClean="0"/>
              <a:t>One of the gymnosperms, the giant redwood tree </a:t>
            </a:r>
            <a:r>
              <a:rPr lang="en-US" i="1" dirty="0" smtClean="0"/>
              <a:t>Sequoia(112 Feet) is one of the tallest tree species.</a:t>
            </a:r>
          </a:p>
          <a:p>
            <a:pPr algn="just"/>
            <a:r>
              <a:rPr lang="en-US" i="1" dirty="0" smtClean="0"/>
              <a:t> The roots are </a:t>
            </a:r>
            <a:r>
              <a:rPr lang="en-US" dirty="0" smtClean="0"/>
              <a:t>generally tap roots.</a:t>
            </a: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GYMNOSPERM</a:t>
            </a:r>
            <a:endParaRPr lang="en-US" dirty="0"/>
          </a:p>
        </p:txBody>
      </p:sp>
      <p:sp>
        <p:nvSpPr>
          <p:cNvPr id="3" name="Content Placeholder 2"/>
          <p:cNvSpPr>
            <a:spLocks noGrp="1"/>
          </p:cNvSpPr>
          <p:nvPr>
            <p:ph idx="1"/>
          </p:nvPr>
        </p:nvSpPr>
        <p:spPr/>
        <p:txBody>
          <a:bodyPr>
            <a:normAutofit fontScale="77500" lnSpcReduction="20000"/>
          </a:bodyPr>
          <a:lstStyle/>
          <a:p>
            <a:pPr algn="just"/>
            <a:r>
              <a:rPr lang="en-US" dirty="0" smtClean="0"/>
              <a:t>Roots in some genera have fungal association in the form of </a:t>
            </a:r>
            <a:r>
              <a:rPr lang="en-US" b="1" dirty="0" err="1" smtClean="0"/>
              <a:t>mycorrhiza</a:t>
            </a:r>
            <a:r>
              <a:rPr lang="en-US" b="1" dirty="0" smtClean="0"/>
              <a:t> </a:t>
            </a:r>
            <a:r>
              <a:rPr lang="en-US" b="1" i="1" dirty="0" smtClean="0"/>
              <a:t>(</a:t>
            </a:r>
            <a:r>
              <a:rPr lang="en-US" b="1" i="1" dirty="0" err="1" smtClean="0"/>
              <a:t>Pinus</a:t>
            </a:r>
            <a:r>
              <a:rPr lang="en-US" b="1" i="1" dirty="0" smtClean="0"/>
              <a:t>), while in some others (</a:t>
            </a:r>
            <a:r>
              <a:rPr lang="en-US" b="1" i="1" dirty="0" err="1" smtClean="0"/>
              <a:t>Cycas</a:t>
            </a:r>
            <a:r>
              <a:rPr lang="en-US" b="1" i="1" dirty="0" smtClean="0"/>
              <a:t>) small </a:t>
            </a:r>
            <a:r>
              <a:rPr lang="en-US" b="1" i="1" dirty="0" err="1" smtClean="0"/>
              <a:t>specialised</a:t>
            </a:r>
            <a:r>
              <a:rPr lang="en-US" b="1" i="1" dirty="0" smtClean="0"/>
              <a:t> </a:t>
            </a:r>
            <a:r>
              <a:rPr lang="en-US" dirty="0" smtClean="0"/>
              <a:t>roots called coralloid roots are associated with N2- fixing </a:t>
            </a:r>
            <a:r>
              <a:rPr lang="en-US" dirty="0" err="1" smtClean="0"/>
              <a:t>cyanobacteria</a:t>
            </a:r>
            <a:r>
              <a:rPr lang="en-US" dirty="0" smtClean="0"/>
              <a:t>.</a:t>
            </a:r>
          </a:p>
          <a:p>
            <a:pPr algn="just"/>
            <a:r>
              <a:rPr lang="en-US" dirty="0" smtClean="0"/>
              <a:t>The stems are </a:t>
            </a:r>
            <a:r>
              <a:rPr lang="en-US" dirty="0" err="1" smtClean="0"/>
              <a:t>unbranched</a:t>
            </a:r>
            <a:r>
              <a:rPr lang="en-US" dirty="0" smtClean="0"/>
              <a:t> (</a:t>
            </a:r>
            <a:r>
              <a:rPr lang="en-US" i="1" dirty="0" err="1" smtClean="0"/>
              <a:t>Cycas</a:t>
            </a:r>
            <a:r>
              <a:rPr lang="en-US" i="1" dirty="0" smtClean="0"/>
              <a:t>) or branched (</a:t>
            </a:r>
            <a:r>
              <a:rPr lang="en-US" i="1" dirty="0" err="1" smtClean="0"/>
              <a:t>Pinus</a:t>
            </a:r>
            <a:r>
              <a:rPr lang="en-US" i="1" dirty="0" smtClean="0"/>
              <a:t>, </a:t>
            </a:r>
            <a:r>
              <a:rPr lang="en-US" i="1" dirty="0" err="1" smtClean="0"/>
              <a:t>Cedrus</a:t>
            </a:r>
            <a:r>
              <a:rPr lang="en-US" i="1" dirty="0" smtClean="0"/>
              <a:t>). The leaves </a:t>
            </a:r>
            <a:r>
              <a:rPr lang="en-US" dirty="0" smtClean="0"/>
              <a:t>may be simple or compound.</a:t>
            </a:r>
          </a:p>
          <a:p>
            <a:pPr algn="just"/>
            <a:r>
              <a:rPr lang="en-US" dirty="0" smtClean="0"/>
              <a:t>Don’t have vessels except </a:t>
            </a:r>
            <a:r>
              <a:rPr lang="en-US" dirty="0" err="1" smtClean="0"/>
              <a:t>Ephedra,Gnetum</a:t>
            </a:r>
            <a:r>
              <a:rPr lang="en-US" dirty="0" smtClean="0"/>
              <a:t> and </a:t>
            </a:r>
            <a:r>
              <a:rPr lang="en-US" dirty="0" err="1" smtClean="0"/>
              <a:t>Welwitchia</a:t>
            </a:r>
            <a:r>
              <a:rPr lang="en-US" dirty="0" smtClean="0"/>
              <a:t> and companion cells in phloem.</a:t>
            </a:r>
          </a:p>
          <a:p>
            <a:pPr algn="just"/>
            <a:r>
              <a:rPr lang="en-US" dirty="0" smtClean="0"/>
              <a:t> In </a:t>
            </a:r>
            <a:r>
              <a:rPr lang="en-US" i="1" dirty="0" err="1" smtClean="0"/>
              <a:t>Cycas</a:t>
            </a:r>
            <a:r>
              <a:rPr lang="en-US" i="1" dirty="0" smtClean="0"/>
              <a:t> the pinnate leaves persist for a few </a:t>
            </a:r>
            <a:r>
              <a:rPr lang="en-US" dirty="0" smtClean="0"/>
              <a:t>years.</a:t>
            </a:r>
          </a:p>
          <a:p>
            <a:pPr algn="just"/>
            <a:r>
              <a:rPr lang="en-US" dirty="0" smtClean="0"/>
              <a:t> The leaves in gymnosperms are well-adapted to withstand extremes of temperature, humidity and wind. </a:t>
            </a:r>
          </a:p>
          <a:p>
            <a:pPr algn="just"/>
            <a:r>
              <a:rPr lang="en-US" dirty="0" smtClean="0"/>
              <a:t>In conifers, the needle-like leaves reduce the surface area.</a:t>
            </a:r>
          </a:p>
          <a:p>
            <a:pPr algn="just"/>
            <a:r>
              <a:rPr lang="en-US" dirty="0" smtClean="0"/>
              <a:t> Their thick cuticle and sunken stomata also help to reduce water loss.</a:t>
            </a:r>
          </a:p>
          <a:p>
            <a:pPr algn="just"/>
            <a:r>
              <a:rPr lang="en-US" i="1" dirty="0" err="1" smtClean="0"/>
              <a:t>Ephedra</a:t>
            </a:r>
            <a:r>
              <a:rPr lang="en-US" i="1" dirty="0" smtClean="0"/>
              <a:t> </a:t>
            </a:r>
            <a:r>
              <a:rPr lang="en-US" dirty="0" smtClean="0"/>
              <a:t>has double fertilization produce Ephedrine which is used against </a:t>
            </a:r>
            <a:r>
              <a:rPr lang="en-US" dirty="0" err="1" smtClean="0"/>
              <a:t>Asthama</a:t>
            </a:r>
            <a:r>
              <a:rPr lang="en-US" dirty="0" smtClean="0"/>
              <a:t>(seed oil). </a:t>
            </a:r>
          </a:p>
          <a:p>
            <a:pPr algn="just"/>
            <a:r>
              <a:rPr lang="en-US" dirty="0" smtClean="0"/>
              <a:t>Endosperm is haploid and develop before fertilization.</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endParaRPr lang="en-US"/>
          </a:p>
        </p:txBody>
      </p:sp>
      <p:pic>
        <p:nvPicPr>
          <p:cNvPr id="59395" name="Picture 3" descr="rainbow_fir_01"/>
          <p:cNvPicPr>
            <a:picLocks noChangeAspect="1" noChangeArrowheads="1"/>
          </p:cNvPicPr>
          <p:nvPr/>
        </p:nvPicPr>
        <p:blipFill>
          <a:blip r:embed="rId3" cstate="print"/>
          <a:srcRect/>
          <a:stretch>
            <a:fillRect/>
          </a:stretch>
        </p:blipFill>
        <p:spPr bwMode="auto">
          <a:xfrm>
            <a:off x="228600" y="228600"/>
            <a:ext cx="7696200" cy="6096000"/>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7" name="Picture 5" descr="general sherman"/>
          <p:cNvPicPr>
            <a:picLocks noChangeAspect="1" noChangeArrowheads="1"/>
          </p:cNvPicPr>
          <p:nvPr/>
        </p:nvPicPr>
        <p:blipFill>
          <a:blip r:embed="rId3" cstate="print"/>
          <a:srcRect/>
          <a:stretch>
            <a:fillRect/>
          </a:stretch>
        </p:blipFill>
        <p:spPr bwMode="auto">
          <a:xfrm>
            <a:off x="185737" y="152400"/>
            <a:ext cx="7739063" cy="6172200"/>
          </a:xfrm>
          <a:prstGeom prst="rect">
            <a:avLst/>
          </a:prstGeom>
          <a:noFill/>
        </p:spPr>
      </p:pic>
      <p:sp>
        <p:nvSpPr>
          <p:cNvPr id="38916" name="Text Box 4"/>
          <p:cNvSpPr txBox="1">
            <a:spLocks noChangeArrowheads="1"/>
          </p:cNvSpPr>
          <p:nvPr/>
        </p:nvSpPr>
        <p:spPr bwMode="auto">
          <a:xfrm>
            <a:off x="2057400" y="1143000"/>
            <a:ext cx="4144963" cy="823913"/>
          </a:xfrm>
          <a:prstGeom prst="rect">
            <a:avLst/>
          </a:prstGeom>
          <a:noFill/>
          <a:ln w="9525">
            <a:noFill/>
            <a:miter lim="800000"/>
            <a:headEnd/>
            <a:tailEnd/>
          </a:ln>
          <a:effectLst/>
        </p:spPr>
        <p:txBody>
          <a:bodyPr wrap="none">
            <a:spAutoFit/>
          </a:bodyPr>
          <a:lstStyle/>
          <a:p>
            <a:r>
              <a:rPr lang="en-US" sz="4800"/>
              <a:t>Sequoiadendron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endParaRPr lang="en-US"/>
          </a:p>
        </p:txBody>
      </p:sp>
      <p:pic>
        <p:nvPicPr>
          <p:cNvPr id="40963" name="Picture 3" descr="sequoiadendron"/>
          <p:cNvPicPr>
            <a:picLocks noChangeAspect="1" noChangeArrowheads="1"/>
          </p:cNvPicPr>
          <p:nvPr/>
        </p:nvPicPr>
        <p:blipFill>
          <a:blip r:embed="rId3" cstate="print"/>
          <a:srcRect/>
          <a:stretch>
            <a:fillRect/>
          </a:stretch>
        </p:blipFill>
        <p:spPr bwMode="auto">
          <a:xfrm>
            <a:off x="0" y="-685800"/>
            <a:ext cx="5297488" cy="7543800"/>
          </a:xfrm>
          <a:prstGeom prst="rect">
            <a:avLst/>
          </a:prstGeom>
          <a:noFill/>
        </p:spPr>
      </p:pic>
      <p:pic>
        <p:nvPicPr>
          <p:cNvPr id="40964" name="Picture 4" descr="sequoiadendron 3"/>
          <p:cNvPicPr>
            <a:picLocks noChangeAspect="1" noChangeArrowheads="1"/>
          </p:cNvPicPr>
          <p:nvPr/>
        </p:nvPicPr>
        <p:blipFill>
          <a:blip r:embed="rId4" cstate="print"/>
          <a:srcRect/>
          <a:stretch>
            <a:fillRect/>
          </a:stretch>
        </p:blipFill>
        <p:spPr bwMode="auto">
          <a:xfrm>
            <a:off x="3810000" y="-762000"/>
            <a:ext cx="6096000" cy="4953000"/>
          </a:xfrm>
          <a:prstGeom prst="rect">
            <a:avLst/>
          </a:prstGeom>
          <a:noFill/>
        </p:spPr>
      </p:pic>
      <p:pic>
        <p:nvPicPr>
          <p:cNvPr id="40965" name="Picture 5" descr="sequoiadendron 4"/>
          <p:cNvPicPr>
            <a:picLocks noChangeAspect="1" noChangeArrowheads="1"/>
          </p:cNvPicPr>
          <p:nvPr/>
        </p:nvPicPr>
        <p:blipFill>
          <a:blip r:embed="rId5" cstate="print"/>
          <a:srcRect/>
          <a:stretch>
            <a:fillRect/>
          </a:stretch>
        </p:blipFill>
        <p:spPr bwMode="auto">
          <a:xfrm>
            <a:off x="4559300" y="3810000"/>
            <a:ext cx="5346700" cy="3048000"/>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atin typeface="Comic Sans MS" pitchFamily="66" charset="0"/>
              </a:rPr>
              <a:t>Gymnosperms</a:t>
            </a:r>
          </a:p>
        </p:txBody>
      </p:sp>
      <p:sp>
        <p:nvSpPr>
          <p:cNvPr id="54275" name="Rectangle 3"/>
          <p:cNvSpPr>
            <a:spLocks noGrp="1" noChangeArrowheads="1"/>
          </p:cNvSpPr>
          <p:nvPr>
            <p:ph type="body" sz="half" idx="1"/>
          </p:nvPr>
        </p:nvSpPr>
        <p:spPr/>
        <p:txBody>
          <a:bodyPr/>
          <a:lstStyle/>
          <a:p>
            <a:r>
              <a:rPr lang="en-US" sz="2800" b="1">
                <a:latin typeface="Comic Sans MS" pitchFamily="66" charset="0"/>
              </a:rPr>
              <a:t>Cycads</a:t>
            </a:r>
            <a:r>
              <a:rPr lang="en-US" sz="2800">
                <a:latin typeface="Comic Sans MS" pitchFamily="66" charset="0"/>
              </a:rPr>
              <a:t>: look like ferns except they have seeds</a:t>
            </a:r>
          </a:p>
          <a:p>
            <a:endParaRPr lang="en-US" sz="2800">
              <a:latin typeface="Comic Sans MS" pitchFamily="66" charset="0"/>
            </a:endParaRPr>
          </a:p>
          <a:p>
            <a:r>
              <a:rPr lang="en-US" sz="2800" b="1">
                <a:latin typeface="Comic Sans MS" pitchFamily="66" charset="0"/>
              </a:rPr>
              <a:t>Ginkgo: </a:t>
            </a:r>
            <a:r>
              <a:rPr lang="en-US" sz="2800">
                <a:latin typeface="Comic Sans MS" pitchFamily="66" charset="0"/>
              </a:rPr>
              <a:t>very large trees found mainly in China</a:t>
            </a:r>
          </a:p>
          <a:p>
            <a:endParaRPr lang="en-US" sz="2800">
              <a:latin typeface="Comic Sans MS" pitchFamily="66" charset="0"/>
            </a:endParaRPr>
          </a:p>
        </p:txBody>
      </p:sp>
      <p:sp>
        <p:nvSpPr>
          <p:cNvPr id="54276" name="Rectangle 4"/>
          <p:cNvSpPr>
            <a:spLocks noGrp="1" noChangeArrowheads="1"/>
          </p:cNvSpPr>
          <p:nvPr>
            <p:ph sz="half" idx="2"/>
          </p:nvPr>
        </p:nvSpPr>
        <p:spPr/>
        <p:txBody>
          <a:bodyPr/>
          <a:lstStyle/>
          <a:p>
            <a:endParaRPr lang="en-US" sz="2800"/>
          </a:p>
        </p:txBody>
      </p:sp>
      <p:pic>
        <p:nvPicPr>
          <p:cNvPr id="54278" name="Picture 6" descr="biol_02_img0213"/>
          <p:cNvPicPr>
            <a:picLocks noChangeAspect="1" noChangeArrowheads="1"/>
          </p:cNvPicPr>
          <p:nvPr/>
        </p:nvPicPr>
        <p:blipFill>
          <a:blip r:embed="rId2" cstate="print"/>
          <a:srcRect/>
          <a:stretch>
            <a:fillRect/>
          </a:stretch>
        </p:blipFill>
        <p:spPr bwMode="auto">
          <a:xfrm>
            <a:off x="4648200" y="1524000"/>
            <a:ext cx="2895600" cy="2133600"/>
          </a:xfrm>
          <a:prstGeom prst="rect">
            <a:avLst/>
          </a:prstGeom>
          <a:noFill/>
        </p:spPr>
      </p:pic>
      <p:pic>
        <p:nvPicPr>
          <p:cNvPr id="54280" name="Picture 8" descr="Ginkgo_Biloba_Extract"/>
          <p:cNvPicPr>
            <a:picLocks noChangeAspect="1" noChangeArrowheads="1"/>
          </p:cNvPicPr>
          <p:nvPr/>
        </p:nvPicPr>
        <p:blipFill>
          <a:blip r:embed="rId3" cstate="print"/>
          <a:srcRect/>
          <a:stretch>
            <a:fillRect/>
          </a:stretch>
        </p:blipFill>
        <p:spPr bwMode="auto">
          <a:xfrm>
            <a:off x="4495800" y="3733800"/>
            <a:ext cx="3048000" cy="2743200"/>
          </a:xfrm>
          <a:prstGeom prst="rect">
            <a:avLst/>
          </a:prstGeom>
          <a:noFill/>
        </p:spPr>
      </p:pic>
      <p:sp>
        <p:nvSpPr>
          <p:cNvPr id="54281" name="Line 9"/>
          <p:cNvSpPr>
            <a:spLocks noChangeShapeType="1"/>
          </p:cNvSpPr>
          <p:nvPr/>
        </p:nvSpPr>
        <p:spPr bwMode="auto">
          <a:xfrm>
            <a:off x="4343400" y="2438400"/>
            <a:ext cx="1066800" cy="0"/>
          </a:xfrm>
          <a:prstGeom prst="line">
            <a:avLst/>
          </a:prstGeom>
          <a:noFill/>
          <a:ln w="9525">
            <a:solidFill>
              <a:schemeClr val="tx1"/>
            </a:solidFill>
            <a:round/>
            <a:headEnd/>
            <a:tailEnd type="triangle" w="med" len="med"/>
          </a:ln>
          <a:effectLst/>
        </p:spPr>
        <p:txBody>
          <a:bodyPr/>
          <a:lstStyle/>
          <a:p>
            <a:endParaRPr lang="en-US"/>
          </a:p>
        </p:txBody>
      </p:sp>
      <p:sp>
        <p:nvSpPr>
          <p:cNvPr id="54282" name="Line 10"/>
          <p:cNvSpPr>
            <a:spLocks noChangeShapeType="1"/>
          </p:cNvSpPr>
          <p:nvPr/>
        </p:nvSpPr>
        <p:spPr bwMode="auto">
          <a:xfrm>
            <a:off x="4343400" y="4800600"/>
            <a:ext cx="609600" cy="0"/>
          </a:xfrm>
          <a:prstGeom prst="line">
            <a:avLst/>
          </a:prstGeom>
          <a:noFill/>
          <a:ln w="9525">
            <a:solidFill>
              <a:schemeClr val="tx1"/>
            </a:solidFill>
            <a:round/>
            <a:headEnd/>
            <a:tailEnd type="triangle" w="med" len="med"/>
          </a:ln>
          <a:effectLst/>
        </p:spPr>
        <p:txBody>
          <a:bodyPr/>
          <a:lstStyle/>
          <a:p>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REPRODUCTION </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The gymnosperms are </a:t>
            </a:r>
            <a:r>
              <a:rPr lang="en-US" dirty="0" err="1" smtClean="0"/>
              <a:t>heterosporous</a:t>
            </a:r>
            <a:r>
              <a:rPr lang="en-US" dirty="0" smtClean="0"/>
              <a:t>; they produce haploid microspores and megaspores. </a:t>
            </a:r>
          </a:p>
          <a:p>
            <a:r>
              <a:rPr lang="en-US" dirty="0" smtClean="0"/>
              <a:t>The two kinds of spores are produced within sporangia that are borne on </a:t>
            </a:r>
            <a:r>
              <a:rPr lang="en-US" dirty="0" err="1" smtClean="0"/>
              <a:t>sporophylls</a:t>
            </a:r>
            <a:r>
              <a:rPr lang="en-US" dirty="0" smtClean="0"/>
              <a:t> which are arranged spirally along an axis to form lax or compact </a:t>
            </a:r>
            <a:r>
              <a:rPr lang="en-US" dirty="0" err="1" smtClean="0"/>
              <a:t>strobili</a:t>
            </a:r>
            <a:r>
              <a:rPr lang="en-US" dirty="0" smtClean="0"/>
              <a:t> or </a:t>
            </a:r>
            <a:r>
              <a:rPr lang="en-US" b="1" dirty="0" smtClean="0"/>
              <a:t>cones.</a:t>
            </a:r>
          </a:p>
          <a:p>
            <a:r>
              <a:rPr lang="en-US" b="1" dirty="0" smtClean="0"/>
              <a:t> The </a:t>
            </a:r>
            <a:r>
              <a:rPr lang="en-US" b="1" dirty="0" err="1" smtClean="0"/>
              <a:t>strobili</a:t>
            </a:r>
            <a:r>
              <a:rPr lang="en-US" b="1" dirty="0" smtClean="0"/>
              <a:t> bearing </a:t>
            </a:r>
            <a:r>
              <a:rPr lang="en-US" b="1" dirty="0" err="1" smtClean="0"/>
              <a:t>microsporophylls</a:t>
            </a:r>
            <a:r>
              <a:rPr lang="en-US" b="1" dirty="0" smtClean="0"/>
              <a:t> and </a:t>
            </a:r>
            <a:r>
              <a:rPr lang="en-US" b="1" dirty="0" err="1" smtClean="0"/>
              <a:t>microsporangia</a:t>
            </a:r>
            <a:r>
              <a:rPr lang="en-US" b="1" dirty="0" smtClean="0"/>
              <a:t> are called </a:t>
            </a:r>
            <a:r>
              <a:rPr lang="en-US" dirty="0" err="1" smtClean="0"/>
              <a:t>microsporangiate</a:t>
            </a:r>
            <a:r>
              <a:rPr lang="en-US" dirty="0" smtClean="0"/>
              <a:t> or </a:t>
            </a:r>
            <a:r>
              <a:rPr lang="en-US" b="1" dirty="0" smtClean="0"/>
              <a:t>male </a:t>
            </a:r>
            <a:r>
              <a:rPr lang="en-US" b="1" dirty="0" err="1" smtClean="0"/>
              <a:t>strobili</a:t>
            </a:r>
            <a:r>
              <a:rPr lang="en-US" b="1" dirty="0" smtClean="0"/>
              <a:t>.</a:t>
            </a:r>
          </a:p>
          <a:p>
            <a:r>
              <a:rPr lang="en-US" b="1" dirty="0" smtClean="0"/>
              <a:t> The microspores </a:t>
            </a:r>
            <a:r>
              <a:rPr lang="en-US" dirty="0" smtClean="0"/>
              <a:t>develop into a male </a:t>
            </a:r>
            <a:r>
              <a:rPr lang="en-US" dirty="0" err="1" smtClean="0"/>
              <a:t>gametophytic</a:t>
            </a:r>
            <a:r>
              <a:rPr lang="en-US" dirty="0" smtClean="0"/>
              <a:t> generation which is highly reduced and is confined to only a limited number of cells. </a:t>
            </a:r>
          </a:p>
          <a:p>
            <a:r>
              <a:rPr lang="en-US" dirty="0" smtClean="0"/>
              <a:t>This reduced gametophyte is called a </a:t>
            </a:r>
            <a:r>
              <a:rPr lang="en-US" b="1" dirty="0" smtClean="0"/>
              <a:t>pollen grain.</a:t>
            </a:r>
          </a:p>
          <a:p>
            <a:r>
              <a:rPr lang="en-US" b="1" dirty="0" smtClean="0"/>
              <a:t> The development of pollen grains take place within </a:t>
            </a:r>
            <a:r>
              <a:rPr lang="en-US" dirty="0" smtClean="0"/>
              <a:t>the </a:t>
            </a:r>
            <a:r>
              <a:rPr lang="en-US" dirty="0" err="1" smtClean="0"/>
              <a:t>microsporangia</a:t>
            </a:r>
            <a:r>
              <a:rPr lang="en-US" dirty="0" smtClean="0"/>
              <a:t>.</a:t>
            </a: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p:txBody>
          <a:bodyPr/>
          <a:lstStyle/>
          <a:p>
            <a:r>
              <a:rPr lang="en-US"/>
              <a:t>Gymnosperm life cycle</a:t>
            </a:r>
          </a:p>
        </p:txBody>
      </p:sp>
      <p:sp>
        <p:nvSpPr>
          <p:cNvPr id="7" name="Date Placeholder 4"/>
          <p:cNvSpPr>
            <a:spLocks noGrp="1"/>
          </p:cNvSpPr>
          <p:nvPr>
            <p:ph type="dt" sz="half" idx="10"/>
          </p:nvPr>
        </p:nvSpPr>
        <p:spPr/>
        <p:txBody>
          <a:bodyPr/>
          <a:lstStyle/>
          <a:p>
            <a:r>
              <a:rPr lang="en-US"/>
              <a:t>2005-2006</a:t>
            </a:r>
            <a:endParaRPr lang="en-US" b="0"/>
          </a:p>
        </p:txBody>
      </p:sp>
      <p:pic>
        <p:nvPicPr>
          <p:cNvPr id="385027" name="Picture 3"/>
          <p:cNvPicPr>
            <a:picLocks noChangeAspect="1" noChangeArrowheads="1"/>
          </p:cNvPicPr>
          <p:nvPr/>
        </p:nvPicPr>
        <p:blipFill>
          <a:blip r:embed="rId2" cstate="print"/>
          <a:srcRect b="3751"/>
          <a:stretch>
            <a:fillRect/>
          </a:stretch>
        </p:blipFill>
        <p:spPr bwMode="auto">
          <a:xfrm>
            <a:off x="1066800" y="1371600"/>
            <a:ext cx="6553200" cy="5413375"/>
          </a:xfrm>
          <a:prstGeom prst="rect">
            <a:avLst/>
          </a:prstGeom>
          <a:noFill/>
        </p:spPr>
      </p:pic>
      <p:sp>
        <p:nvSpPr>
          <p:cNvPr id="385028" name="Rectangle 4"/>
          <p:cNvSpPr>
            <a:spLocks noChangeArrowheads="1"/>
          </p:cNvSpPr>
          <p:nvPr/>
        </p:nvSpPr>
        <p:spPr bwMode="auto">
          <a:xfrm>
            <a:off x="6637338" y="1343025"/>
            <a:ext cx="2081212" cy="968375"/>
          </a:xfrm>
          <a:prstGeom prst="rect">
            <a:avLst/>
          </a:prstGeom>
          <a:noFill/>
          <a:ln w="9525">
            <a:noFill/>
            <a:miter lim="800000"/>
            <a:headEnd/>
            <a:tailEnd/>
          </a:ln>
          <a:effectLst/>
        </p:spPr>
        <p:txBody>
          <a:bodyPr wrap="none" anchor="ctr">
            <a:spAutoFit/>
          </a:bodyPr>
          <a:lstStyle/>
          <a:p>
            <a:pPr>
              <a:lnSpc>
                <a:spcPct val="80000"/>
              </a:lnSpc>
            </a:pPr>
            <a:r>
              <a:rPr lang="en-US" b="1">
                <a:solidFill>
                  <a:srgbClr val="0F116A"/>
                </a:solidFill>
              </a:rPr>
              <a:t>female</a:t>
            </a:r>
            <a:br>
              <a:rPr lang="en-US" b="1">
                <a:solidFill>
                  <a:srgbClr val="0F116A"/>
                </a:solidFill>
              </a:rPr>
            </a:br>
            <a:r>
              <a:rPr lang="en-US" b="1">
                <a:solidFill>
                  <a:srgbClr val="0F116A"/>
                </a:solidFill>
              </a:rPr>
              <a:t>gametophyte</a:t>
            </a:r>
            <a:br>
              <a:rPr lang="en-US" b="1">
                <a:solidFill>
                  <a:srgbClr val="0F116A"/>
                </a:solidFill>
              </a:rPr>
            </a:br>
            <a:r>
              <a:rPr lang="en-US" b="1">
                <a:solidFill>
                  <a:srgbClr val="0F116A"/>
                </a:solidFill>
              </a:rPr>
              <a:t>in cone</a:t>
            </a:r>
            <a:endParaRPr lang="en-US" sz="3600" b="1">
              <a:solidFill>
                <a:schemeClr val="tx2"/>
              </a:solidFill>
            </a:endParaRPr>
          </a:p>
        </p:txBody>
      </p:sp>
      <p:sp>
        <p:nvSpPr>
          <p:cNvPr id="385029" name="Rectangle 5"/>
          <p:cNvSpPr>
            <a:spLocks noChangeArrowheads="1"/>
          </p:cNvSpPr>
          <p:nvPr/>
        </p:nvSpPr>
        <p:spPr bwMode="auto">
          <a:xfrm>
            <a:off x="3733800" y="4038600"/>
            <a:ext cx="2081213" cy="968375"/>
          </a:xfrm>
          <a:prstGeom prst="rect">
            <a:avLst/>
          </a:prstGeom>
          <a:noFill/>
          <a:ln w="9525">
            <a:noFill/>
            <a:miter lim="800000"/>
            <a:headEnd/>
            <a:tailEnd/>
          </a:ln>
          <a:effectLst/>
        </p:spPr>
        <p:txBody>
          <a:bodyPr wrap="none" anchor="ctr">
            <a:spAutoFit/>
          </a:bodyPr>
          <a:lstStyle/>
          <a:p>
            <a:pPr>
              <a:lnSpc>
                <a:spcPct val="80000"/>
              </a:lnSpc>
            </a:pPr>
            <a:r>
              <a:rPr lang="en-US" b="1">
                <a:solidFill>
                  <a:srgbClr val="0F116A"/>
                </a:solidFill>
              </a:rPr>
              <a:t>male</a:t>
            </a:r>
            <a:br>
              <a:rPr lang="en-US" b="1">
                <a:solidFill>
                  <a:srgbClr val="0F116A"/>
                </a:solidFill>
              </a:rPr>
            </a:br>
            <a:r>
              <a:rPr lang="en-US" b="1">
                <a:solidFill>
                  <a:srgbClr val="0F116A"/>
                </a:solidFill>
              </a:rPr>
              <a:t>gametophyte</a:t>
            </a:r>
            <a:br>
              <a:rPr lang="en-US" b="1">
                <a:solidFill>
                  <a:srgbClr val="0F116A"/>
                </a:solidFill>
              </a:rPr>
            </a:br>
            <a:r>
              <a:rPr lang="en-US" b="1">
                <a:solidFill>
                  <a:srgbClr val="0F116A"/>
                </a:solidFill>
              </a:rPr>
              <a:t>in pollen</a:t>
            </a:r>
            <a:endParaRPr lang="en-US" sz="3600" b="1">
              <a:solidFill>
                <a:schemeClr val="tx2"/>
              </a:solidFill>
            </a:endParaRPr>
          </a:p>
        </p:txBody>
      </p:sp>
      <p:sp>
        <p:nvSpPr>
          <p:cNvPr id="385030" name="Rectangle 6"/>
          <p:cNvSpPr>
            <a:spLocks noChangeArrowheads="1"/>
          </p:cNvSpPr>
          <p:nvPr/>
        </p:nvSpPr>
        <p:spPr bwMode="auto">
          <a:xfrm>
            <a:off x="304800" y="6019800"/>
            <a:ext cx="1843088" cy="676275"/>
          </a:xfrm>
          <a:prstGeom prst="rect">
            <a:avLst/>
          </a:prstGeom>
          <a:solidFill>
            <a:schemeClr val="bg1"/>
          </a:solidFill>
          <a:ln w="9525">
            <a:noFill/>
            <a:miter lim="800000"/>
            <a:headEnd/>
            <a:tailEnd/>
          </a:ln>
          <a:effectLst/>
        </p:spPr>
        <p:txBody>
          <a:bodyPr wrap="none" anchor="ctr">
            <a:spAutoFit/>
          </a:bodyPr>
          <a:lstStyle/>
          <a:p>
            <a:pPr>
              <a:lnSpc>
                <a:spcPct val="80000"/>
              </a:lnSpc>
            </a:pPr>
            <a:r>
              <a:rPr lang="en-US" b="1">
                <a:solidFill>
                  <a:srgbClr val="0F116A"/>
                </a:solidFill>
              </a:rPr>
              <a:t>sporophyte</a:t>
            </a:r>
            <a:br>
              <a:rPr lang="en-US" b="1">
                <a:solidFill>
                  <a:srgbClr val="0F116A"/>
                </a:solidFill>
              </a:rPr>
            </a:br>
            <a:r>
              <a:rPr lang="en-US" b="1">
                <a:solidFill>
                  <a:srgbClr val="0F116A"/>
                </a:solidFill>
              </a:rPr>
              <a:t>in seed</a:t>
            </a:r>
            <a:endParaRPr lang="en-US" sz="3600" b="1">
              <a:solidFill>
                <a:schemeClr val="tx2"/>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t>Ovulating pine cones</a:t>
            </a:r>
          </a:p>
        </p:txBody>
      </p:sp>
      <p:sp>
        <p:nvSpPr>
          <p:cNvPr id="53251" name="Rectangle 3"/>
          <p:cNvSpPr>
            <a:spLocks noGrp="1" noChangeArrowheads="1"/>
          </p:cNvSpPr>
          <p:nvPr>
            <p:ph idx="1"/>
          </p:nvPr>
        </p:nvSpPr>
        <p:spPr/>
        <p:txBody>
          <a:bodyPr/>
          <a:lstStyle/>
          <a:p>
            <a:endParaRPr lang="en-US"/>
          </a:p>
        </p:txBody>
      </p:sp>
      <p:pic>
        <p:nvPicPr>
          <p:cNvPr id="53252" name="Picture 4" descr="Pinus"/>
          <p:cNvPicPr>
            <a:picLocks noChangeAspect="1" noChangeArrowheads="1"/>
          </p:cNvPicPr>
          <p:nvPr/>
        </p:nvPicPr>
        <p:blipFill>
          <a:blip r:embed="rId3" cstate="print"/>
          <a:srcRect/>
          <a:stretch>
            <a:fillRect/>
          </a:stretch>
        </p:blipFill>
        <p:spPr bwMode="auto">
          <a:xfrm>
            <a:off x="152400" y="1447800"/>
            <a:ext cx="7772400" cy="5068888"/>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PLANTAE</a:t>
            </a:r>
            <a:endParaRPr lang="en-US" dirty="0"/>
          </a:p>
        </p:txBody>
      </p:sp>
      <p:sp>
        <p:nvSpPr>
          <p:cNvPr id="3" name="Content Placeholder 2"/>
          <p:cNvSpPr>
            <a:spLocks noGrp="1"/>
          </p:cNvSpPr>
          <p:nvPr>
            <p:ph idx="1"/>
          </p:nvPr>
        </p:nvSpPr>
        <p:spPr/>
        <p:txBody>
          <a:bodyPr/>
          <a:lstStyle/>
          <a:p>
            <a:r>
              <a:rPr lang="en-US" dirty="0" smtClean="0"/>
              <a:t>We will describe </a:t>
            </a:r>
            <a:r>
              <a:rPr lang="en-US" dirty="0" err="1" smtClean="0"/>
              <a:t>Plantae</a:t>
            </a:r>
            <a:r>
              <a:rPr lang="en-US" dirty="0" smtClean="0"/>
              <a:t> under </a:t>
            </a:r>
          </a:p>
          <a:p>
            <a:r>
              <a:rPr lang="en-US" dirty="0" smtClean="0"/>
              <a:t>1.Algae,</a:t>
            </a:r>
          </a:p>
          <a:p>
            <a:r>
              <a:rPr lang="en-US" dirty="0" smtClean="0"/>
              <a:t>2. Bryophytes,</a:t>
            </a:r>
          </a:p>
          <a:p>
            <a:r>
              <a:rPr lang="en-US" dirty="0" smtClean="0"/>
              <a:t>3.Pteridophytes,</a:t>
            </a:r>
          </a:p>
          <a:p>
            <a:r>
              <a:rPr lang="en-US" dirty="0" smtClean="0"/>
              <a:t>4. Gymnosperms and</a:t>
            </a:r>
          </a:p>
          <a:p>
            <a:r>
              <a:rPr lang="en-US" dirty="0" smtClean="0"/>
              <a:t>5. Angiosperms.</a:t>
            </a: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REPRODUCTION IN GYMNOSPERM</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cones bearing </a:t>
            </a:r>
            <a:r>
              <a:rPr lang="en-US" dirty="0" err="1" smtClean="0"/>
              <a:t>megasporophylls</a:t>
            </a:r>
            <a:r>
              <a:rPr lang="en-US" dirty="0" smtClean="0"/>
              <a:t> with ovules or </a:t>
            </a:r>
            <a:r>
              <a:rPr lang="en-US" b="1" dirty="0" err="1" smtClean="0"/>
              <a:t>megasporangia</a:t>
            </a:r>
            <a:r>
              <a:rPr lang="en-US" b="1" dirty="0" smtClean="0"/>
              <a:t> are called </a:t>
            </a:r>
            <a:r>
              <a:rPr lang="en-US" dirty="0" err="1" smtClean="0"/>
              <a:t>macrosporangiate</a:t>
            </a:r>
            <a:r>
              <a:rPr lang="en-US" dirty="0" smtClean="0"/>
              <a:t> or </a:t>
            </a:r>
            <a:r>
              <a:rPr lang="en-US" b="1" dirty="0" smtClean="0"/>
              <a:t>female </a:t>
            </a:r>
            <a:r>
              <a:rPr lang="en-US" b="1" dirty="0" err="1" smtClean="0"/>
              <a:t>strobili</a:t>
            </a:r>
            <a:r>
              <a:rPr lang="en-US" b="1" dirty="0" smtClean="0"/>
              <a:t>. </a:t>
            </a:r>
          </a:p>
          <a:p>
            <a:r>
              <a:rPr lang="en-US" b="1" dirty="0" smtClean="0"/>
              <a:t>The male or female </a:t>
            </a:r>
            <a:r>
              <a:rPr lang="en-US" dirty="0" smtClean="0"/>
              <a:t>cones or </a:t>
            </a:r>
            <a:r>
              <a:rPr lang="en-US" dirty="0" err="1" smtClean="0"/>
              <a:t>strobili</a:t>
            </a:r>
            <a:r>
              <a:rPr lang="en-US" dirty="0" smtClean="0"/>
              <a:t> may be borne on the same tree (</a:t>
            </a:r>
            <a:r>
              <a:rPr lang="en-US" i="1" dirty="0" err="1" smtClean="0"/>
              <a:t>Pinus</a:t>
            </a:r>
            <a:r>
              <a:rPr lang="en-US" i="1" dirty="0" smtClean="0"/>
              <a:t>).</a:t>
            </a:r>
          </a:p>
          <a:p>
            <a:r>
              <a:rPr lang="en-US" dirty="0" smtClean="0"/>
              <a:t>However, in </a:t>
            </a:r>
            <a:r>
              <a:rPr lang="en-US" i="1" dirty="0" err="1" smtClean="0"/>
              <a:t>cycas</a:t>
            </a:r>
            <a:r>
              <a:rPr lang="en-US" i="1" dirty="0" smtClean="0"/>
              <a:t> male cones and </a:t>
            </a:r>
            <a:r>
              <a:rPr lang="en-US" i="1" dirty="0" err="1" smtClean="0"/>
              <a:t>megasporophylls</a:t>
            </a:r>
            <a:r>
              <a:rPr lang="en-US" i="1" dirty="0" smtClean="0"/>
              <a:t> are </a:t>
            </a:r>
            <a:r>
              <a:rPr lang="en-US" dirty="0" smtClean="0"/>
              <a:t>borne on different trees.</a:t>
            </a:r>
          </a:p>
          <a:p>
            <a:r>
              <a:rPr lang="en-US" dirty="0" smtClean="0"/>
              <a:t> The megaspore mother cell is differentiated from one of the cells of the </a:t>
            </a:r>
            <a:r>
              <a:rPr lang="en-US" dirty="0" err="1" smtClean="0"/>
              <a:t>nucellus</a:t>
            </a:r>
            <a:r>
              <a:rPr lang="en-US" dirty="0" smtClean="0"/>
              <a:t>. </a:t>
            </a:r>
          </a:p>
          <a:p>
            <a:r>
              <a:rPr lang="en-US" dirty="0" smtClean="0"/>
              <a:t>The </a:t>
            </a:r>
            <a:r>
              <a:rPr lang="en-US" dirty="0" err="1" smtClean="0"/>
              <a:t>nucellus</a:t>
            </a:r>
            <a:r>
              <a:rPr lang="en-US" dirty="0" smtClean="0"/>
              <a:t> is protected by envelopes and the composite structure is called an </a:t>
            </a:r>
            <a:r>
              <a:rPr lang="en-US" b="1" dirty="0" smtClean="0"/>
              <a:t>ovule.</a:t>
            </a:r>
          </a:p>
          <a:p>
            <a:r>
              <a:rPr lang="en-US" b="1" dirty="0" smtClean="0"/>
              <a:t> The ovules are borne on </a:t>
            </a:r>
            <a:r>
              <a:rPr lang="en-US" dirty="0" err="1" smtClean="0"/>
              <a:t>megasporophylls</a:t>
            </a:r>
            <a:r>
              <a:rPr lang="en-US" dirty="0" smtClean="0"/>
              <a:t> which may be clustered to form the female cones.</a:t>
            </a:r>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REPRODUCTION</a:t>
            </a:r>
            <a:endParaRPr lang="en-US" dirty="0"/>
          </a:p>
        </p:txBody>
      </p:sp>
      <p:sp>
        <p:nvSpPr>
          <p:cNvPr id="3" name="Content Placeholder 2"/>
          <p:cNvSpPr>
            <a:spLocks noGrp="1"/>
          </p:cNvSpPr>
          <p:nvPr>
            <p:ph idx="1"/>
          </p:nvPr>
        </p:nvSpPr>
        <p:spPr/>
        <p:txBody>
          <a:bodyPr>
            <a:normAutofit/>
          </a:bodyPr>
          <a:lstStyle/>
          <a:p>
            <a:pPr algn="just"/>
            <a:r>
              <a:rPr lang="en-US" dirty="0" smtClean="0"/>
              <a:t>The megaspore mother cell divides </a:t>
            </a:r>
            <a:r>
              <a:rPr lang="en-US" dirty="0" err="1" smtClean="0"/>
              <a:t>meiotically</a:t>
            </a:r>
            <a:r>
              <a:rPr lang="en-US" dirty="0" smtClean="0"/>
              <a:t> to form four megaspores. </a:t>
            </a:r>
          </a:p>
          <a:p>
            <a:pPr algn="just"/>
            <a:r>
              <a:rPr lang="en-US" dirty="0" smtClean="0"/>
              <a:t>One of the megaspores enclosed within the </a:t>
            </a:r>
            <a:r>
              <a:rPr lang="en-US" b="1" dirty="0" err="1" smtClean="0"/>
              <a:t>megasporangium</a:t>
            </a:r>
            <a:r>
              <a:rPr lang="en-US" b="1" dirty="0" smtClean="0"/>
              <a:t> </a:t>
            </a:r>
            <a:r>
              <a:rPr lang="en-US" dirty="0" smtClean="0"/>
              <a:t>(</a:t>
            </a:r>
            <a:r>
              <a:rPr lang="en-US" dirty="0" err="1" smtClean="0"/>
              <a:t>nucellus</a:t>
            </a:r>
            <a:r>
              <a:rPr lang="en-US" dirty="0" smtClean="0"/>
              <a:t>) develops into a </a:t>
            </a:r>
            <a:r>
              <a:rPr lang="en-US" dirty="0" err="1" smtClean="0"/>
              <a:t>multicellular</a:t>
            </a:r>
            <a:r>
              <a:rPr lang="en-US" dirty="0" smtClean="0"/>
              <a:t> female gametophyte that bears two or more </a:t>
            </a:r>
            <a:r>
              <a:rPr lang="en-US" b="1" dirty="0" smtClean="0"/>
              <a:t>archegonia or female </a:t>
            </a:r>
            <a:r>
              <a:rPr lang="en-US" dirty="0" smtClean="0"/>
              <a:t>sex organs.</a:t>
            </a:r>
          </a:p>
          <a:p>
            <a:pPr algn="just"/>
            <a:r>
              <a:rPr lang="en-US" dirty="0" smtClean="0"/>
              <a:t> The </a:t>
            </a:r>
            <a:r>
              <a:rPr lang="en-US" dirty="0" err="1" smtClean="0"/>
              <a:t>multicellular</a:t>
            </a:r>
            <a:r>
              <a:rPr lang="en-US" dirty="0" smtClean="0"/>
              <a:t> female gametophyte is also retained within </a:t>
            </a:r>
            <a:r>
              <a:rPr lang="en-US" dirty="0" err="1" smtClean="0"/>
              <a:t>megasporangium</a:t>
            </a:r>
            <a:r>
              <a:rPr lang="en-US" dirty="0" smtClean="0"/>
              <a:t>.</a:t>
            </a:r>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28600" y="228600"/>
            <a:ext cx="1524000" cy="6477000"/>
          </a:xfrm>
        </p:spPr>
        <p:txBody>
          <a:bodyPr/>
          <a:lstStyle/>
          <a:p>
            <a:pPr algn="l"/>
            <a:endParaRPr lang="en-US" dirty="0"/>
          </a:p>
        </p:txBody>
      </p:sp>
      <p:pic>
        <p:nvPicPr>
          <p:cNvPr id="40964" name="Picture 4"/>
          <p:cNvPicPr>
            <a:picLocks noChangeAspect="1" noChangeArrowheads="1"/>
          </p:cNvPicPr>
          <p:nvPr/>
        </p:nvPicPr>
        <p:blipFill>
          <a:blip r:embed="rId2" cstate="print"/>
          <a:srcRect/>
          <a:stretch>
            <a:fillRect/>
          </a:stretch>
        </p:blipFill>
        <p:spPr bwMode="auto">
          <a:xfrm>
            <a:off x="228601" y="228600"/>
            <a:ext cx="7543800" cy="6477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REPRODUCTION</a:t>
            </a:r>
            <a:endParaRPr lang="en-US" dirty="0"/>
          </a:p>
        </p:txBody>
      </p:sp>
      <p:sp>
        <p:nvSpPr>
          <p:cNvPr id="3" name="Content Placeholder 2"/>
          <p:cNvSpPr>
            <a:spLocks noGrp="1"/>
          </p:cNvSpPr>
          <p:nvPr>
            <p:ph idx="1"/>
          </p:nvPr>
        </p:nvSpPr>
        <p:spPr/>
        <p:txBody>
          <a:bodyPr>
            <a:normAutofit fontScale="85000" lnSpcReduction="20000"/>
          </a:bodyPr>
          <a:lstStyle/>
          <a:p>
            <a:pPr algn="just"/>
            <a:r>
              <a:rPr lang="en-US" dirty="0" smtClean="0"/>
              <a:t>Unlike bryophytes and </a:t>
            </a:r>
            <a:r>
              <a:rPr lang="en-US" dirty="0" err="1" smtClean="0"/>
              <a:t>pteridophytes</a:t>
            </a:r>
            <a:r>
              <a:rPr lang="en-US" dirty="0" smtClean="0"/>
              <a:t>, in gymnosperms the male and the female gametophytes do not have an independent free-living existence.</a:t>
            </a:r>
          </a:p>
          <a:p>
            <a:pPr algn="just"/>
            <a:r>
              <a:rPr lang="en-US" dirty="0" smtClean="0"/>
              <a:t> They remain within the sporangia retained on the </a:t>
            </a:r>
            <a:r>
              <a:rPr lang="en-US" dirty="0" err="1" smtClean="0"/>
              <a:t>sporophytes</a:t>
            </a:r>
            <a:r>
              <a:rPr lang="en-US" dirty="0" smtClean="0"/>
              <a:t>.</a:t>
            </a:r>
          </a:p>
          <a:p>
            <a:pPr algn="just"/>
            <a:r>
              <a:rPr lang="en-US" dirty="0" smtClean="0"/>
              <a:t> The pollen grain is released from the microsporangium.</a:t>
            </a:r>
          </a:p>
          <a:p>
            <a:pPr algn="just"/>
            <a:r>
              <a:rPr lang="en-US" dirty="0" smtClean="0"/>
              <a:t> They are carried in air currents and come in contact with the opening of the ovules borne on </a:t>
            </a:r>
            <a:r>
              <a:rPr lang="en-US" dirty="0" err="1" smtClean="0"/>
              <a:t>megasporophylls</a:t>
            </a:r>
            <a:r>
              <a:rPr lang="en-US" dirty="0" smtClean="0"/>
              <a:t>.</a:t>
            </a:r>
          </a:p>
          <a:p>
            <a:pPr algn="just"/>
            <a:r>
              <a:rPr lang="en-US" dirty="0" smtClean="0"/>
              <a:t> The pollen tube carrying the male gametes grows towards archegonia in the ovules and discharge their contents near the mouth of the archegonia. </a:t>
            </a:r>
          </a:p>
          <a:p>
            <a:pPr algn="just"/>
            <a:r>
              <a:rPr lang="en-US" dirty="0" smtClean="0"/>
              <a:t>Following </a:t>
            </a:r>
            <a:r>
              <a:rPr lang="en-US" dirty="0" err="1" smtClean="0"/>
              <a:t>fertilisation</a:t>
            </a:r>
            <a:r>
              <a:rPr lang="en-US" dirty="0" smtClean="0"/>
              <a:t>, zygote develops into an embryo and the ovules into seeds. </a:t>
            </a:r>
          </a:p>
          <a:p>
            <a:pPr algn="just"/>
            <a:r>
              <a:rPr lang="en-US" dirty="0" smtClean="0"/>
              <a:t>These seeds are not covered.</a:t>
            </a:r>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76200"/>
            <a:ext cx="7772400" cy="609600"/>
          </a:xfrm>
        </p:spPr>
        <p:txBody>
          <a:bodyPr>
            <a:normAutofit/>
          </a:bodyPr>
          <a:lstStyle/>
          <a:p>
            <a:r>
              <a:rPr lang="en-US"/>
              <a:t>Gymnosperm life cycle</a:t>
            </a:r>
          </a:p>
        </p:txBody>
      </p:sp>
      <p:sp>
        <p:nvSpPr>
          <p:cNvPr id="8195" name="Rectangle 3"/>
          <p:cNvSpPr>
            <a:spLocks noGrp="1" noChangeArrowheads="1"/>
          </p:cNvSpPr>
          <p:nvPr>
            <p:ph idx="1"/>
          </p:nvPr>
        </p:nvSpPr>
        <p:spPr>
          <a:xfrm>
            <a:off x="152400" y="685800"/>
            <a:ext cx="8458200" cy="4114800"/>
          </a:xfrm>
        </p:spPr>
        <p:txBody>
          <a:bodyPr/>
          <a:lstStyle/>
          <a:p>
            <a:r>
              <a:rPr lang="en-US" sz="2400"/>
              <a:t>Exhibits alternation of generations</a:t>
            </a:r>
          </a:p>
          <a:p>
            <a:r>
              <a:rPr lang="en-US" sz="2400"/>
              <a:t>Sporophyte generation (2n) is dominant</a:t>
            </a:r>
          </a:p>
          <a:p>
            <a:r>
              <a:rPr lang="en-US" sz="2400"/>
              <a:t>Gametophyte generation (1n) is contained in and dependent on the sporophyte generation</a:t>
            </a:r>
          </a:p>
        </p:txBody>
      </p:sp>
      <p:pic>
        <p:nvPicPr>
          <p:cNvPr id="8196" name="Picture 4" descr="0351"/>
          <p:cNvPicPr>
            <a:picLocks noChangeAspect="1" noChangeArrowheads="1"/>
          </p:cNvPicPr>
          <p:nvPr/>
        </p:nvPicPr>
        <p:blipFill>
          <a:blip r:embed="rId2" cstate="print"/>
          <a:srcRect/>
          <a:stretch>
            <a:fillRect/>
          </a:stretch>
        </p:blipFill>
        <p:spPr bwMode="auto">
          <a:xfrm>
            <a:off x="381000" y="2514600"/>
            <a:ext cx="7162800" cy="42481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228600"/>
            <a:ext cx="7772400" cy="1143000"/>
          </a:xfrm>
        </p:spPr>
        <p:txBody>
          <a:bodyPr/>
          <a:lstStyle/>
          <a:p>
            <a:r>
              <a:rPr lang="en-US" dirty="0"/>
              <a:t>Other gymnosperms</a:t>
            </a:r>
          </a:p>
        </p:txBody>
      </p:sp>
      <p:sp>
        <p:nvSpPr>
          <p:cNvPr id="16387" name="Rectangle 3"/>
          <p:cNvSpPr>
            <a:spLocks noGrp="1" noChangeArrowheads="1"/>
          </p:cNvSpPr>
          <p:nvPr>
            <p:ph idx="1"/>
          </p:nvPr>
        </p:nvSpPr>
        <p:spPr>
          <a:xfrm>
            <a:off x="76200" y="1219200"/>
            <a:ext cx="8077200" cy="4953000"/>
          </a:xfrm>
        </p:spPr>
        <p:txBody>
          <a:bodyPr>
            <a:normAutofit/>
          </a:bodyPr>
          <a:lstStyle/>
          <a:p>
            <a:r>
              <a:rPr lang="en-US" dirty="0"/>
              <a:t>Cycads – short shrubs,</a:t>
            </a:r>
            <a:br>
              <a:rPr lang="en-US" dirty="0"/>
            </a:br>
            <a:r>
              <a:rPr lang="en-US" dirty="0"/>
              <a:t>native to tropical regions </a:t>
            </a:r>
            <a:br>
              <a:rPr lang="en-US" dirty="0"/>
            </a:br>
            <a:r>
              <a:rPr lang="en-US" dirty="0"/>
              <a:t>(look like palms</a:t>
            </a:r>
            <a:r>
              <a:rPr lang="en-US" dirty="0" smtClean="0"/>
              <a:t>),</a:t>
            </a:r>
          </a:p>
          <a:p>
            <a:r>
              <a:rPr lang="en-US" dirty="0" smtClean="0"/>
              <a:t>largest ovule and sperms.</a:t>
            </a:r>
            <a:endParaRPr lang="en-US" dirty="0"/>
          </a:p>
          <a:p>
            <a:endParaRPr lang="en-US" dirty="0"/>
          </a:p>
          <a:p>
            <a:endParaRPr lang="en-US" dirty="0"/>
          </a:p>
          <a:p>
            <a:r>
              <a:rPr lang="en-US" dirty="0"/>
              <a:t>Ginkgo </a:t>
            </a:r>
            <a:r>
              <a:rPr lang="en-US" dirty="0" err="1"/>
              <a:t>biloba</a:t>
            </a:r>
            <a:r>
              <a:rPr lang="en-US" dirty="0"/>
              <a:t> – </a:t>
            </a:r>
            <a:br>
              <a:rPr lang="en-US" dirty="0"/>
            </a:br>
            <a:r>
              <a:rPr lang="en-US" dirty="0"/>
              <a:t>a “living fossil”, </a:t>
            </a:r>
            <a:br>
              <a:rPr lang="en-US" dirty="0"/>
            </a:br>
            <a:r>
              <a:rPr lang="en-US" dirty="0"/>
              <a:t>male and female tree,</a:t>
            </a:r>
            <a:br>
              <a:rPr lang="en-US" dirty="0"/>
            </a:br>
            <a:r>
              <a:rPr lang="en-US" dirty="0"/>
              <a:t>used as a medicinal plant</a:t>
            </a:r>
          </a:p>
        </p:txBody>
      </p:sp>
      <p:pic>
        <p:nvPicPr>
          <p:cNvPr id="16389" name="Picture 5" descr="cycad1"/>
          <p:cNvPicPr>
            <a:picLocks noChangeAspect="1" noChangeArrowheads="1"/>
          </p:cNvPicPr>
          <p:nvPr/>
        </p:nvPicPr>
        <p:blipFill>
          <a:blip r:embed="rId2" cstate="print"/>
          <a:srcRect/>
          <a:stretch>
            <a:fillRect/>
          </a:stretch>
        </p:blipFill>
        <p:spPr bwMode="auto">
          <a:xfrm>
            <a:off x="4267200" y="1371600"/>
            <a:ext cx="2647950" cy="2820988"/>
          </a:xfrm>
          <a:prstGeom prst="rect">
            <a:avLst/>
          </a:prstGeom>
          <a:noFill/>
        </p:spPr>
      </p:pic>
      <p:pic>
        <p:nvPicPr>
          <p:cNvPr id="16391" name="Picture 7" descr="cycads8"/>
          <p:cNvPicPr>
            <a:picLocks noChangeAspect="1" noChangeArrowheads="1"/>
          </p:cNvPicPr>
          <p:nvPr/>
        </p:nvPicPr>
        <p:blipFill>
          <a:blip r:embed="rId3" cstate="print"/>
          <a:srcRect/>
          <a:stretch>
            <a:fillRect/>
          </a:stretch>
        </p:blipFill>
        <p:spPr bwMode="auto">
          <a:xfrm>
            <a:off x="6400800" y="1371600"/>
            <a:ext cx="1676400" cy="2838450"/>
          </a:xfrm>
          <a:prstGeom prst="rect">
            <a:avLst/>
          </a:prstGeom>
          <a:noFill/>
        </p:spPr>
      </p:pic>
      <p:pic>
        <p:nvPicPr>
          <p:cNvPr id="16392" name="Picture 8" descr="1060"/>
          <p:cNvPicPr>
            <a:picLocks noChangeAspect="1" noChangeArrowheads="1"/>
          </p:cNvPicPr>
          <p:nvPr/>
        </p:nvPicPr>
        <p:blipFill>
          <a:blip r:embed="rId4" cstate="print"/>
          <a:srcRect/>
          <a:stretch>
            <a:fillRect/>
          </a:stretch>
        </p:blipFill>
        <p:spPr bwMode="auto">
          <a:xfrm>
            <a:off x="4648200" y="4343400"/>
            <a:ext cx="3429000" cy="23431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atin typeface="Comic Sans MS" pitchFamily="66" charset="0"/>
              </a:rPr>
              <a:t>Seeds</a:t>
            </a:r>
          </a:p>
        </p:txBody>
      </p:sp>
      <p:sp>
        <p:nvSpPr>
          <p:cNvPr id="37891" name="Rectangle 3"/>
          <p:cNvSpPr>
            <a:spLocks noGrp="1" noChangeArrowheads="1"/>
          </p:cNvSpPr>
          <p:nvPr>
            <p:ph type="body" sz="half" idx="1"/>
          </p:nvPr>
        </p:nvSpPr>
        <p:spPr/>
        <p:txBody>
          <a:bodyPr/>
          <a:lstStyle/>
          <a:p>
            <a:r>
              <a:rPr lang="en-US" sz="2800">
                <a:latin typeface="Comic Sans MS" pitchFamily="66" charset="0"/>
              </a:rPr>
              <a:t>Seeds: the fertilized egg</a:t>
            </a:r>
          </a:p>
          <a:p>
            <a:endParaRPr lang="en-US" sz="2800">
              <a:latin typeface="Comic Sans MS" pitchFamily="66" charset="0"/>
            </a:endParaRPr>
          </a:p>
          <a:p>
            <a:r>
              <a:rPr lang="en-US" sz="2800">
                <a:latin typeface="Comic Sans MS" pitchFamily="66" charset="0"/>
              </a:rPr>
              <a:t>Seed Structure: consists of a seed coat, a young plant, and stored food</a:t>
            </a:r>
          </a:p>
        </p:txBody>
      </p:sp>
      <p:sp>
        <p:nvSpPr>
          <p:cNvPr id="37892" name="Rectangle 4"/>
          <p:cNvSpPr>
            <a:spLocks noGrp="1" noChangeArrowheads="1"/>
          </p:cNvSpPr>
          <p:nvPr>
            <p:ph sz="half" idx="2"/>
          </p:nvPr>
        </p:nvSpPr>
        <p:spPr/>
        <p:txBody>
          <a:bodyPr/>
          <a:lstStyle/>
          <a:p>
            <a:endParaRPr lang="en-US" sz="2800"/>
          </a:p>
        </p:txBody>
      </p:sp>
      <p:pic>
        <p:nvPicPr>
          <p:cNvPr id="37894" name="Picture 6" descr="c1-1seed"/>
          <p:cNvPicPr>
            <a:picLocks noChangeAspect="1" noChangeArrowheads="1"/>
          </p:cNvPicPr>
          <p:nvPr/>
        </p:nvPicPr>
        <p:blipFill>
          <a:blip r:embed="rId2" cstate="print"/>
          <a:srcRect/>
          <a:stretch>
            <a:fillRect/>
          </a:stretch>
        </p:blipFill>
        <p:spPr bwMode="auto">
          <a:xfrm>
            <a:off x="4343400" y="1981200"/>
            <a:ext cx="3657600" cy="4114800"/>
          </a:xfrm>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a:t>Ginkophyta</a:t>
            </a:r>
          </a:p>
        </p:txBody>
      </p:sp>
      <p:sp>
        <p:nvSpPr>
          <p:cNvPr id="143363" name="Rectangle 3"/>
          <p:cNvSpPr>
            <a:spLocks noGrp="1" noChangeArrowheads="1"/>
          </p:cNvSpPr>
          <p:nvPr>
            <p:ph idx="1"/>
          </p:nvPr>
        </p:nvSpPr>
        <p:spPr/>
        <p:txBody>
          <a:bodyPr/>
          <a:lstStyle/>
          <a:p>
            <a:r>
              <a:rPr lang="en-US" i="1" dirty="0" err="1" smtClean="0"/>
              <a:t>Ginko</a:t>
            </a:r>
            <a:r>
              <a:rPr lang="en-US" i="1" dirty="0" smtClean="0"/>
              <a:t> </a:t>
            </a:r>
            <a:r>
              <a:rPr lang="en-US" i="1" dirty="0" err="1" smtClean="0"/>
              <a:t>biloba</a:t>
            </a:r>
            <a:endParaRPr lang="en-US" i="1" dirty="0"/>
          </a:p>
        </p:txBody>
      </p:sp>
      <p:pic>
        <p:nvPicPr>
          <p:cNvPr id="143365" name="Picture 5" descr="biol_02_img0159"/>
          <p:cNvPicPr>
            <a:picLocks noChangeAspect="1" noChangeArrowheads="1"/>
          </p:cNvPicPr>
          <p:nvPr/>
        </p:nvPicPr>
        <p:blipFill>
          <a:blip r:embed="rId3" cstate="print"/>
          <a:srcRect/>
          <a:stretch>
            <a:fillRect/>
          </a:stretch>
        </p:blipFill>
        <p:spPr bwMode="auto">
          <a:xfrm>
            <a:off x="685800" y="2057400"/>
            <a:ext cx="3333750" cy="4057650"/>
          </a:xfrm>
          <a:prstGeom prst="rect">
            <a:avLst/>
          </a:prstGeom>
          <a:noFill/>
        </p:spPr>
      </p:pic>
      <p:pic>
        <p:nvPicPr>
          <p:cNvPr id="143367" name="Picture 7" descr="enb06143x"/>
          <p:cNvPicPr>
            <a:picLocks noChangeAspect="1" noChangeArrowheads="1"/>
          </p:cNvPicPr>
          <p:nvPr/>
        </p:nvPicPr>
        <p:blipFill>
          <a:blip r:embed="rId4" cstate="print"/>
          <a:srcRect/>
          <a:stretch>
            <a:fillRect/>
          </a:stretch>
        </p:blipFill>
        <p:spPr bwMode="auto">
          <a:xfrm>
            <a:off x="4648200" y="2133600"/>
            <a:ext cx="3057525" cy="3810000"/>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r>
              <a:rPr lang="en-US"/>
              <a:t>Cycadophyta</a:t>
            </a:r>
          </a:p>
        </p:txBody>
      </p:sp>
      <p:sp>
        <p:nvSpPr>
          <p:cNvPr id="145411" name="Rectangle 3"/>
          <p:cNvSpPr>
            <a:spLocks noGrp="1" noChangeArrowheads="1"/>
          </p:cNvSpPr>
          <p:nvPr>
            <p:ph idx="1"/>
          </p:nvPr>
        </p:nvSpPr>
        <p:spPr/>
        <p:txBody>
          <a:bodyPr/>
          <a:lstStyle/>
          <a:p>
            <a:endParaRPr lang="en-US"/>
          </a:p>
        </p:txBody>
      </p:sp>
      <p:pic>
        <p:nvPicPr>
          <p:cNvPr id="145413" name="Picture 5" descr="Cycas_RK"/>
          <p:cNvPicPr>
            <a:picLocks noChangeAspect="1" noChangeArrowheads="1"/>
          </p:cNvPicPr>
          <p:nvPr/>
        </p:nvPicPr>
        <p:blipFill>
          <a:blip r:embed="rId3" cstate="print"/>
          <a:srcRect/>
          <a:stretch>
            <a:fillRect/>
          </a:stretch>
        </p:blipFill>
        <p:spPr bwMode="auto">
          <a:xfrm>
            <a:off x="0" y="1600200"/>
            <a:ext cx="5715000" cy="4038600"/>
          </a:xfrm>
          <a:prstGeom prst="rect">
            <a:avLst/>
          </a:prstGeom>
          <a:noFill/>
        </p:spPr>
      </p:pic>
      <p:pic>
        <p:nvPicPr>
          <p:cNvPr id="145415" name="Picture 7" descr="enb06235x"/>
          <p:cNvPicPr>
            <a:picLocks noChangeAspect="1" noChangeArrowheads="1"/>
          </p:cNvPicPr>
          <p:nvPr/>
        </p:nvPicPr>
        <p:blipFill>
          <a:blip r:embed="rId4" cstate="print"/>
          <a:srcRect/>
          <a:stretch>
            <a:fillRect/>
          </a:stretch>
        </p:blipFill>
        <p:spPr bwMode="auto">
          <a:xfrm>
            <a:off x="3657601" y="2971800"/>
            <a:ext cx="4186154" cy="3581400"/>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152400"/>
            <a:ext cx="7772400" cy="914400"/>
          </a:xfrm>
        </p:spPr>
        <p:txBody>
          <a:bodyPr/>
          <a:lstStyle/>
          <a:p>
            <a:r>
              <a:rPr lang="en-US"/>
              <a:t>Significance of gymnosperms</a:t>
            </a:r>
          </a:p>
        </p:txBody>
      </p:sp>
      <p:sp>
        <p:nvSpPr>
          <p:cNvPr id="17411" name="Rectangle 3"/>
          <p:cNvSpPr>
            <a:spLocks noGrp="1" noChangeArrowheads="1"/>
          </p:cNvSpPr>
          <p:nvPr>
            <p:ph idx="1"/>
          </p:nvPr>
        </p:nvSpPr>
        <p:spPr>
          <a:xfrm>
            <a:off x="228600" y="1066800"/>
            <a:ext cx="8610600" cy="5562600"/>
          </a:xfrm>
        </p:spPr>
        <p:txBody>
          <a:bodyPr/>
          <a:lstStyle/>
          <a:p>
            <a:r>
              <a:rPr lang="en-US" u="sng"/>
              <a:t>Ecological importance:</a:t>
            </a:r>
          </a:p>
          <a:p>
            <a:r>
              <a:rPr lang="en-US"/>
              <a:t>Provide food and habitat for wildlife</a:t>
            </a:r>
          </a:p>
          <a:p>
            <a:r>
              <a:rPr lang="en-US"/>
              <a:t>Forests prevent soil erosion</a:t>
            </a:r>
          </a:p>
          <a:p>
            <a:r>
              <a:rPr lang="en-US"/>
              <a:t>Reduce greenhouse-effect gasses</a:t>
            </a:r>
          </a:p>
          <a:p>
            <a:r>
              <a:rPr lang="en-US" u="sng"/>
              <a:t>Economic and commercial importance</a:t>
            </a:r>
            <a:r>
              <a:rPr lang="en-US"/>
              <a:t>:</a:t>
            </a:r>
          </a:p>
          <a:p>
            <a:r>
              <a:rPr lang="en-US"/>
              <a:t>Lumber for wood, paper, etc.</a:t>
            </a:r>
          </a:p>
          <a:p>
            <a:r>
              <a:rPr lang="en-US"/>
              <a:t>Resins – wood, furniture, etc.</a:t>
            </a:r>
          </a:p>
          <a:p>
            <a:r>
              <a:rPr lang="en-US"/>
              <a:t>Ornamental plants (trees, landscaping)</a:t>
            </a:r>
          </a:p>
          <a:p>
            <a:r>
              <a:rPr lang="en-US"/>
              <a:t>Food – pine nuts (pesto, etc.)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4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4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41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4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pendrive\image cla\plant diversity flow chart.jpg"/>
          <p:cNvPicPr>
            <a:picLocks noChangeAspect="1" noChangeArrowheads="1"/>
          </p:cNvPicPr>
          <p:nvPr/>
        </p:nvPicPr>
        <p:blipFill>
          <a:blip r:embed="rId2" cstate="print"/>
          <a:srcRect/>
          <a:stretch>
            <a:fillRect/>
          </a:stretch>
        </p:blipFill>
        <p:spPr bwMode="auto">
          <a:xfrm>
            <a:off x="0" y="76200"/>
            <a:ext cx="8153400" cy="6705600"/>
          </a:xfrm>
          <a:prstGeom prst="rect">
            <a:avLst/>
          </a:prstGeom>
          <a:no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228600"/>
            <a:ext cx="7772400" cy="990600"/>
          </a:xfrm>
        </p:spPr>
        <p:txBody>
          <a:bodyPr/>
          <a:lstStyle/>
          <a:p>
            <a:r>
              <a:rPr lang="en-US" b="1"/>
              <a:t>ANGIOSPERMS</a:t>
            </a:r>
          </a:p>
        </p:txBody>
      </p:sp>
      <p:sp>
        <p:nvSpPr>
          <p:cNvPr id="18435" name="Rectangle 3"/>
          <p:cNvSpPr>
            <a:spLocks noGrp="1" noChangeArrowheads="1"/>
          </p:cNvSpPr>
          <p:nvPr>
            <p:ph idx="1"/>
          </p:nvPr>
        </p:nvSpPr>
        <p:spPr>
          <a:xfrm>
            <a:off x="228600" y="1371600"/>
            <a:ext cx="8686800" cy="5029200"/>
          </a:xfrm>
        </p:spPr>
        <p:txBody>
          <a:bodyPr/>
          <a:lstStyle/>
          <a:p>
            <a:r>
              <a:rPr lang="en-US"/>
              <a:t>Angiosperm means “covered seed”</a:t>
            </a:r>
          </a:p>
          <a:p>
            <a:r>
              <a:rPr lang="en-US"/>
              <a:t>Have flowers </a:t>
            </a:r>
          </a:p>
          <a:p>
            <a:r>
              <a:rPr lang="en-US"/>
              <a:t>Have fruits with seeds</a:t>
            </a:r>
          </a:p>
          <a:p>
            <a:r>
              <a:rPr lang="en-US"/>
              <a:t>Live everywhere – dominant plants in the world</a:t>
            </a:r>
          </a:p>
          <a:p>
            <a:r>
              <a:rPr lang="en-US"/>
              <a:t>260,000 species (88% of Plant Kingdom)</a:t>
            </a:r>
          </a:p>
          <a:p>
            <a:r>
              <a:rPr lang="en-US"/>
              <a:t>Angiosperms are the most successful and advanced plants on earth</a:t>
            </a:r>
          </a:p>
        </p:txBody>
      </p:sp>
      <p:pic>
        <p:nvPicPr>
          <p:cNvPr id="18436" name="Picture 4" descr="B-343%20Orchid%203%20pedal%20purple_lrg"/>
          <p:cNvPicPr>
            <a:picLocks noChangeAspect="1" noChangeArrowheads="1"/>
          </p:cNvPicPr>
          <p:nvPr/>
        </p:nvPicPr>
        <p:blipFill>
          <a:blip r:embed="rId2" cstate="print">
            <a:lum bright="6000"/>
          </a:blip>
          <a:srcRect/>
          <a:stretch>
            <a:fillRect/>
          </a:stretch>
        </p:blipFill>
        <p:spPr bwMode="auto">
          <a:xfrm>
            <a:off x="5791200" y="1295400"/>
            <a:ext cx="2209800" cy="14176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4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4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Angiosperms </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In the angiosperms or flowering plants, the pollen grains and ovules are developed in </a:t>
            </a:r>
            <a:r>
              <a:rPr lang="en-US" dirty="0" err="1" smtClean="0"/>
              <a:t>specialised</a:t>
            </a:r>
            <a:r>
              <a:rPr lang="en-US" dirty="0" smtClean="0"/>
              <a:t> structures called </a:t>
            </a:r>
            <a:r>
              <a:rPr lang="en-US" b="1" dirty="0" smtClean="0"/>
              <a:t>flowers.</a:t>
            </a:r>
          </a:p>
          <a:p>
            <a:r>
              <a:rPr lang="en-US" b="1" dirty="0" smtClean="0"/>
              <a:t> In angiosperms, the seeds are enclosed by fruits.</a:t>
            </a:r>
          </a:p>
          <a:p>
            <a:r>
              <a:rPr lang="en-US" dirty="0" smtClean="0"/>
              <a:t>The angiosperms are an exceptionally large group of plants occurring in wide range of habitats. </a:t>
            </a:r>
          </a:p>
          <a:p>
            <a:r>
              <a:rPr lang="en-US" dirty="0" smtClean="0"/>
              <a:t>They range in size from tiny, almost microscopic </a:t>
            </a:r>
            <a:r>
              <a:rPr lang="en-US" i="1" dirty="0" err="1" smtClean="0"/>
              <a:t>Wolfia</a:t>
            </a:r>
            <a:r>
              <a:rPr lang="en-US" i="1" dirty="0" smtClean="0"/>
              <a:t> to tall trees of Eucalyptus (over 100 </a:t>
            </a:r>
            <a:r>
              <a:rPr lang="en-US" i="1" dirty="0" err="1" smtClean="0"/>
              <a:t>metres</a:t>
            </a:r>
            <a:r>
              <a:rPr lang="en-US" i="1" dirty="0" smtClean="0"/>
              <a:t>). </a:t>
            </a:r>
          </a:p>
          <a:p>
            <a:r>
              <a:rPr lang="en-US" i="1" dirty="0" smtClean="0"/>
              <a:t>They provide us with </a:t>
            </a:r>
            <a:r>
              <a:rPr lang="en-US" dirty="0" smtClean="0"/>
              <a:t>food, fodder, fuel, medicines and several other commercially important products. They are divided into two classes : the </a:t>
            </a:r>
            <a:r>
              <a:rPr lang="en-US" b="1" dirty="0" err="1" smtClean="0"/>
              <a:t>dicotyledons</a:t>
            </a:r>
            <a:r>
              <a:rPr lang="en-US" b="1" dirty="0" smtClean="0"/>
              <a:t> and the monocotyledons (Figure 3.5).</a:t>
            </a: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4"/>
          <p:cNvSpPr>
            <a:spLocks noGrp="1"/>
          </p:cNvSpPr>
          <p:nvPr>
            <p:ph type="dt" sz="half" idx="10"/>
          </p:nvPr>
        </p:nvSpPr>
        <p:spPr/>
        <p:txBody>
          <a:bodyPr/>
          <a:lstStyle/>
          <a:p>
            <a:r>
              <a:rPr lang="en-US"/>
              <a:t>2005-2006</a:t>
            </a:r>
            <a:endParaRPr lang="en-US" b="0"/>
          </a:p>
        </p:txBody>
      </p:sp>
      <p:pic>
        <p:nvPicPr>
          <p:cNvPr id="389122" name="Picture 2"/>
          <p:cNvPicPr>
            <a:picLocks noChangeAspect="1" noChangeArrowheads="1"/>
          </p:cNvPicPr>
          <p:nvPr/>
        </p:nvPicPr>
        <p:blipFill>
          <a:blip r:embed="rId2" cstate="print"/>
          <a:srcRect t="3000" b="5040"/>
          <a:stretch>
            <a:fillRect/>
          </a:stretch>
        </p:blipFill>
        <p:spPr bwMode="auto">
          <a:xfrm>
            <a:off x="1219200" y="457200"/>
            <a:ext cx="5926138" cy="6400800"/>
          </a:xfrm>
          <a:prstGeom prst="rect">
            <a:avLst/>
          </a:prstGeom>
          <a:noFill/>
        </p:spPr>
      </p:pic>
      <p:sp>
        <p:nvSpPr>
          <p:cNvPr id="389123" name="Text Box 3"/>
          <p:cNvSpPr txBox="1">
            <a:spLocks noChangeArrowheads="1"/>
          </p:cNvSpPr>
          <p:nvPr/>
        </p:nvSpPr>
        <p:spPr bwMode="auto">
          <a:xfrm>
            <a:off x="6248400" y="1066800"/>
            <a:ext cx="776288" cy="396875"/>
          </a:xfrm>
          <a:prstGeom prst="rect">
            <a:avLst/>
          </a:prstGeom>
          <a:solidFill>
            <a:srgbClr val="FFFAC3"/>
          </a:solidFill>
          <a:ln w="9525">
            <a:noFill/>
            <a:miter lim="800000"/>
            <a:headEnd/>
            <a:tailEnd/>
          </a:ln>
          <a:effectLst/>
        </p:spPr>
        <p:txBody>
          <a:bodyPr wrap="none" anchor="ctr">
            <a:spAutoFit/>
          </a:bodyPr>
          <a:lstStyle/>
          <a:p>
            <a:r>
              <a:rPr lang="en-US" sz="2000" b="1">
                <a:solidFill>
                  <a:srgbClr val="05050B"/>
                </a:solidFill>
              </a:rPr>
              <a:t>pistil</a:t>
            </a:r>
            <a:endParaRPr 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a:t>Parts of flower</a:t>
            </a:r>
          </a:p>
        </p:txBody>
      </p:sp>
      <p:sp>
        <p:nvSpPr>
          <p:cNvPr id="391171" name="Rectangle 3" descr="Rectangle: Click to edit Master text styles&#10;Second level&#10;Third level&#10;Fourth level&#10;Fifth level"/>
          <p:cNvSpPr>
            <a:spLocks noGrp="1" noChangeArrowheads="1"/>
          </p:cNvSpPr>
          <p:nvPr>
            <p:ph idx="1"/>
          </p:nvPr>
        </p:nvSpPr>
        <p:spPr>
          <a:xfrm>
            <a:off x="838200" y="1371600"/>
            <a:ext cx="7772400" cy="5029200"/>
          </a:xfrm>
        </p:spPr>
        <p:txBody>
          <a:bodyPr/>
          <a:lstStyle/>
          <a:p>
            <a:pPr>
              <a:buClrTx/>
            </a:pPr>
            <a:r>
              <a:rPr lang="en-US"/>
              <a:t>Male</a:t>
            </a:r>
          </a:p>
          <a:p>
            <a:pPr lvl="1"/>
            <a:r>
              <a:rPr lang="en-US" u="sng">
                <a:solidFill>
                  <a:schemeClr val="tx2"/>
                </a:solidFill>
              </a:rPr>
              <a:t>stamens</a:t>
            </a:r>
            <a:r>
              <a:rPr lang="en-US"/>
              <a:t> = male reproductive organs</a:t>
            </a:r>
          </a:p>
          <a:p>
            <a:pPr lvl="1">
              <a:buClrTx/>
            </a:pPr>
            <a:r>
              <a:rPr lang="en-US"/>
              <a:t>stamens have stalks (</a:t>
            </a:r>
            <a:r>
              <a:rPr lang="en-US" u="sng">
                <a:solidFill>
                  <a:schemeClr val="tx2"/>
                </a:solidFill>
              </a:rPr>
              <a:t>filament</a:t>
            </a:r>
            <a:r>
              <a:rPr lang="en-US"/>
              <a:t>) &amp; terminal </a:t>
            </a:r>
            <a:r>
              <a:rPr lang="en-US" u="sng">
                <a:solidFill>
                  <a:schemeClr val="tx2"/>
                </a:solidFill>
              </a:rPr>
              <a:t>anthers</a:t>
            </a:r>
            <a:r>
              <a:rPr lang="en-US"/>
              <a:t> which carry pollen sacs </a:t>
            </a:r>
          </a:p>
          <a:p>
            <a:pPr lvl="1"/>
            <a:r>
              <a:rPr lang="en-US" u="sng">
                <a:solidFill>
                  <a:schemeClr val="tx2"/>
                </a:solidFill>
              </a:rPr>
              <a:t>pollen sacs</a:t>
            </a:r>
            <a:r>
              <a:rPr lang="en-US"/>
              <a:t> produce pollen</a:t>
            </a:r>
          </a:p>
          <a:p>
            <a:pPr lvl="1"/>
            <a:r>
              <a:rPr lang="en-US" u="sng">
                <a:solidFill>
                  <a:schemeClr val="tx2"/>
                </a:solidFill>
              </a:rPr>
              <a:t>pollen grain</a:t>
            </a:r>
            <a:r>
              <a:rPr lang="en-US"/>
              <a:t> = gametophyte</a:t>
            </a:r>
          </a:p>
          <a:p>
            <a:pPr lvl="2"/>
            <a:r>
              <a:rPr lang="en-US"/>
              <a:t>sperm-producing structure</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GB">
                <a:latin typeface="Comic Sans MS" pitchFamily="66" charset="0"/>
              </a:rPr>
              <a:t>Male Parts</a:t>
            </a:r>
          </a:p>
        </p:txBody>
      </p:sp>
      <p:pic>
        <p:nvPicPr>
          <p:cNvPr id="49156" name="Picture 4" descr="flowerpartsnew"/>
          <p:cNvPicPr>
            <a:picLocks noGrp="1" noChangeAspect="1" noChangeArrowheads="1"/>
          </p:cNvPicPr>
          <p:nvPr>
            <p:ph type="clipArt" sz="half" idx="1"/>
          </p:nvPr>
        </p:nvPicPr>
        <p:blipFill>
          <a:blip r:embed="rId2" cstate="print"/>
          <a:stretch>
            <a:fillRect/>
          </a:stretch>
        </p:blipFill>
        <p:spPr>
          <a:xfrm>
            <a:off x="1694688" y="3144774"/>
            <a:ext cx="1792224" cy="1787652"/>
          </a:xfrm>
          <a:noFill/>
          <a:ln/>
        </p:spPr>
      </p:pic>
      <p:sp>
        <p:nvSpPr>
          <p:cNvPr id="49155" name="Rectangle 3"/>
          <p:cNvSpPr>
            <a:spLocks noGrp="1" noChangeArrowheads="1"/>
          </p:cNvSpPr>
          <p:nvPr>
            <p:ph type="body" sz="half" idx="2"/>
          </p:nvPr>
        </p:nvSpPr>
        <p:spPr>
          <a:xfrm>
            <a:off x="4267200" y="1447800"/>
            <a:ext cx="3810000" cy="4724400"/>
          </a:xfrm>
        </p:spPr>
        <p:txBody>
          <a:bodyPr/>
          <a:lstStyle/>
          <a:p>
            <a:pPr>
              <a:spcBef>
                <a:spcPct val="0"/>
              </a:spcBef>
            </a:pPr>
            <a:r>
              <a:rPr lang="en-GB" dirty="0">
                <a:latin typeface="Comic Sans MS" pitchFamily="66" charset="0"/>
              </a:rPr>
              <a:t>The </a:t>
            </a:r>
            <a:r>
              <a:rPr lang="en-GB" b="1" i="1" dirty="0">
                <a:latin typeface="Comic Sans MS" pitchFamily="66" charset="0"/>
              </a:rPr>
              <a:t>stamens </a:t>
            </a:r>
            <a:r>
              <a:rPr lang="en-GB" dirty="0">
                <a:latin typeface="Comic Sans MS" pitchFamily="66" charset="0"/>
              </a:rPr>
              <a:t>are the male structures of the flower.</a:t>
            </a:r>
          </a:p>
          <a:p>
            <a:r>
              <a:rPr lang="en-GB" dirty="0">
                <a:latin typeface="Comic Sans MS" pitchFamily="66" charset="0"/>
              </a:rPr>
              <a:t>Made up of two parts:</a:t>
            </a:r>
          </a:p>
          <a:p>
            <a:pPr lvl="1"/>
            <a:r>
              <a:rPr lang="en-GB" dirty="0">
                <a:latin typeface="Comic Sans MS" pitchFamily="66" charset="0"/>
              </a:rPr>
              <a:t>Anther</a:t>
            </a:r>
          </a:p>
          <a:p>
            <a:pPr lvl="1"/>
            <a:r>
              <a:rPr lang="en-GB" dirty="0">
                <a:latin typeface="Comic Sans MS" pitchFamily="66" charset="0"/>
              </a:rPr>
              <a:t>Filament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91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915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4915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49155">
                                            <p:txEl>
                                              <p:pRg st="3" end="3"/>
                                            </p:txEl>
                                          </p:spTgt>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499"/>
                                          </p:stCondLst>
                                        </p:cTn>
                                        <p:tgtEl>
                                          <p:spTgt spid="49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autoUpdateAnimBg="0"/>
      <p:bldP spid="49155"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8" name="Picture 2"/>
          <p:cNvPicPr>
            <a:picLocks noChangeAspect="1" noChangeArrowheads="1"/>
          </p:cNvPicPr>
          <p:nvPr/>
        </p:nvPicPr>
        <p:blipFill>
          <a:blip r:embed="rId2" cstate="print"/>
          <a:srcRect/>
          <a:stretch>
            <a:fillRect/>
          </a:stretch>
        </p:blipFill>
        <p:spPr bwMode="auto">
          <a:xfrm>
            <a:off x="304800" y="685800"/>
            <a:ext cx="7543800" cy="5734050"/>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4"/>
          <p:cNvSpPr>
            <a:spLocks noGrp="1"/>
          </p:cNvSpPr>
          <p:nvPr>
            <p:ph type="dt" sz="half" idx="10"/>
          </p:nvPr>
        </p:nvSpPr>
        <p:spPr/>
        <p:txBody>
          <a:bodyPr/>
          <a:lstStyle/>
          <a:p>
            <a:r>
              <a:rPr lang="en-US"/>
              <a:t>2005-2006</a:t>
            </a:r>
            <a:endParaRPr lang="en-US" b="0"/>
          </a:p>
        </p:txBody>
      </p:sp>
      <p:pic>
        <p:nvPicPr>
          <p:cNvPr id="394242" name="Picture 2"/>
          <p:cNvPicPr>
            <a:picLocks noChangeAspect="1" noChangeArrowheads="1"/>
          </p:cNvPicPr>
          <p:nvPr/>
        </p:nvPicPr>
        <p:blipFill>
          <a:blip r:embed="rId2" cstate="print"/>
          <a:srcRect/>
          <a:stretch>
            <a:fillRect/>
          </a:stretch>
        </p:blipFill>
        <p:spPr bwMode="auto">
          <a:xfrm>
            <a:off x="381000" y="588963"/>
            <a:ext cx="7620000" cy="6116637"/>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GB">
                <a:latin typeface="Comic Sans MS" pitchFamily="66" charset="0"/>
              </a:rPr>
              <a:t>Male Parts</a:t>
            </a:r>
          </a:p>
        </p:txBody>
      </p:sp>
      <p:pic>
        <p:nvPicPr>
          <p:cNvPr id="9236" name="Picture 20" descr="flowerpartsnew"/>
          <p:cNvPicPr>
            <a:picLocks noGrp="1" noChangeAspect="1" noChangeArrowheads="1"/>
          </p:cNvPicPr>
          <p:nvPr>
            <p:ph type="clipArt" sz="half" idx="1"/>
          </p:nvPr>
        </p:nvPicPr>
        <p:blipFill>
          <a:blip r:embed="rId2" cstate="print"/>
          <a:stretch>
            <a:fillRect/>
          </a:stretch>
        </p:blipFill>
        <p:spPr>
          <a:xfrm>
            <a:off x="304800" y="2209800"/>
            <a:ext cx="4343400" cy="4267200"/>
          </a:xfrm>
          <a:noFill/>
          <a:ln/>
        </p:spPr>
      </p:pic>
      <p:sp>
        <p:nvSpPr>
          <p:cNvPr id="9220" name="Rectangle 4"/>
          <p:cNvSpPr>
            <a:spLocks noGrp="1" noChangeArrowheads="1"/>
          </p:cNvSpPr>
          <p:nvPr>
            <p:ph type="body" sz="half" idx="2"/>
          </p:nvPr>
        </p:nvSpPr>
        <p:spPr>
          <a:xfrm>
            <a:off x="4572000" y="1676400"/>
            <a:ext cx="3810000" cy="4724400"/>
          </a:xfrm>
        </p:spPr>
        <p:txBody>
          <a:bodyPr/>
          <a:lstStyle/>
          <a:p>
            <a:r>
              <a:rPr lang="en-GB" b="1" i="1">
                <a:latin typeface="Comic Sans MS" pitchFamily="66" charset="0"/>
              </a:rPr>
              <a:t>Anther:</a:t>
            </a:r>
            <a:r>
              <a:rPr lang="en-GB">
                <a:latin typeface="Comic Sans MS" pitchFamily="66" charset="0"/>
              </a:rPr>
              <a:t> top part of the stamen, that makes pollen</a:t>
            </a:r>
            <a:r>
              <a:rPr lang="en-GB" b="1" i="1">
                <a:latin typeface="Comic Sans MS" pitchFamily="66" charset="0"/>
              </a:rPr>
              <a:t>.</a:t>
            </a:r>
          </a:p>
          <a:p>
            <a:r>
              <a:rPr lang="en-GB" b="1">
                <a:latin typeface="Comic Sans MS" pitchFamily="66" charset="0"/>
              </a:rPr>
              <a:t>Filament</a:t>
            </a:r>
            <a:r>
              <a:rPr lang="en-GB">
                <a:latin typeface="Comic Sans MS" pitchFamily="66" charset="0"/>
              </a:rPr>
              <a:t>: </a:t>
            </a:r>
            <a:r>
              <a:rPr lang="en-US">
                <a:latin typeface="Comic Sans MS" pitchFamily="66" charset="0"/>
              </a:rPr>
              <a:t>this is the stalk of the Anther</a:t>
            </a:r>
            <a:r>
              <a:rPr lang="en-US" sz="2800"/>
              <a:t> </a:t>
            </a:r>
            <a:endParaRPr lang="en-GB"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22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220">
                                            <p:txEl>
                                              <p:pRg st="1" end="1"/>
                                            </p:txEl>
                                          </p:spTgt>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499"/>
                                          </p:stCondLst>
                                        </p:cTn>
                                        <p:tgtEl>
                                          <p:spTgt spid="9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P spid="9220"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p:txBody>
          <a:bodyPr/>
          <a:lstStyle/>
          <a:p>
            <a:r>
              <a:rPr lang="en-US"/>
              <a:t>Parts of flower</a:t>
            </a:r>
          </a:p>
        </p:txBody>
      </p:sp>
      <p:sp>
        <p:nvSpPr>
          <p:cNvPr id="392195" name="Rectangle 3" descr="Rectangle: Click to edit Master text styles&#10;Second level&#10;Third level&#10;Fourth level&#10;Fifth level"/>
          <p:cNvSpPr>
            <a:spLocks noGrp="1" noChangeArrowheads="1"/>
          </p:cNvSpPr>
          <p:nvPr>
            <p:ph idx="1"/>
          </p:nvPr>
        </p:nvSpPr>
        <p:spPr>
          <a:xfrm>
            <a:off x="838200" y="1371600"/>
            <a:ext cx="7772400" cy="5029200"/>
          </a:xfrm>
        </p:spPr>
        <p:txBody>
          <a:bodyPr/>
          <a:lstStyle/>
          <a:p>
            <a:pPr>
              <a:lnSpc>
                <a:spcPct val="90000"/>
              </a:lnSpc>
              <a:buClrTx/>
            </a:pPr>
            <a:r>
              <a:rPr lang="en-US"/>
              <a:t>Female</a:t>
            </a:r>
          </a:p>
          <a:p>
            <a:pPr lvl="1">
              <a:lnSpc>
                <a:spcPct val="90000"/>
              </a:lnSpc>
            </a:pPr>
            <a:r>
              <a:rPr lang="en-US" u="sng">
                <a:solidFill>
                  <a:schemeClr val="tx2"/>
                </a:solidFill>
              </a:rPr>
              <a:t>carpels</a:t>
            </a:r>
            <a:r>
              <a:rPr lang="en-US"/>
              <a:t> = female reproductive organs</a:t>
            </a:r>
          </a:p>
          <a:p>
            <a:pPr lvl="1">
              <a:lnSpc>
                <a:spcPct val="90000"/>
              </a:lnSpc>
            </a:pPr>
            <a:r>
              <a:rPr lang="en-US" u="sng">
                <a:solidFill>
                  <a:schemeClr val="tx2"/>
                </a:solidFill>
              </a:rPr>
              <a:t>ovary</a:t>
            </a:r>
            <a:r>
              <a:rPr lang="en-US"/>
              <a:t> at the base </a:t>
            </a:r>
          </a:p>
          <a:p>
            <a:pPr lvl="1">
              <a:lnSpc>
                <a:spcPct val="90000"/>
              </a:lnSpc>
            </a:pPr>
            <a:r>
              <a:rPr lang="en-US"/>
              <a:t>slender neck = </a:t>
            </a:r>
            <a:r>
              <a:rPr lang="en-US" u="sng">
                <a:solidFill>
                  <a:schemeClr val="tx2"/>
                </a:solidFill>
              </a:rPr>
              <a:t>style</a:t>
            </a:r>
            <a:endParaRPr lang="en-US"/>
          </a:p>
          <a:p>
            <a:pPr lvl="1">
              <a:lnSpc>
                <a:spcPct val="90000"/>
              </a:lnSpc>
              <a:buClrTx/>
            </a:pPr>
            <a:r>
              <a:rPr lang="en-US"/>
              <a:t>within the ovary are 1 or more </a:t>
            </a:r>
            <a:r>
              <a:rPr lang="en-US" u="sng">
                <a:solidFill>
                  <a:schemeClr val="tx2"/>
                </a:solidFill>
              </a:rPr>
              <a:t>ovules</a:t>
            </a:r>
          </a:p>
          <a:p>
            <a:pPr lvl="1">
              <a:lnSpc>
                <a:spcPct val="90000"/>
              </a:lnSpc>
            </a:pPr>
            <a:r>
              <a:rPr lang="en-US"/>
              <a:t>within </a:t>
            </a:r>
            <a:r>
              <a:rPr lang="en-US" u="sng">
                <a:solidFill>
                  <a:schemeClr val="tx2"/>
                </a:solidFill>
              </a:rPr>
              <a:t>ovules</a:t>
            </a:r>
            <a:r>
              <a:rPr lang="en-US">
                <a:solidFill>
                  <a:schemeClr val="tx2"/>
                </a:solidFill>
              </a:rPr>
              <a:t> </a:t>
            </a:r>
            <a:r>
              <a:rPr lang="en-US"/>
              <a:t>are embryo sacs</a:t>
            </a:r>
          </a:p>
          <a:p>
            <a:pPr lvl="1">
              <a:lnSpc>
                <a:spcPct val="90000"/>
              </a:lnSpc>
            </a:pPr>
            <a:r>
              <a:rPr lang="en-US"/>
              <a:t>female gametophyte = </a:t>
            </a:r>
            <a:r>
              <a:rPr lang="en-US" u="sng">
                <a:solidFill>
                  <a:schemeClr val="tx2"/>
                </a:solidFill>
              </a:rPr>
              <a:t>embryo sac</a:t>
            </a:r>
            <a:endParaRPr lang="en-US" u="sng"/>
          </a:p>
          <a:p>
            <a:pPr lvl="2">
              <a:lnSpc>
                <a:spcPct val="90000"/>
              </a:lnSpc>
            </a:pPr>
            <a:r>
              <a:rPr lang="en-US"/>
              <a:t>egg-producing structure</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GB">
                <a:latin typeface="Comic Sans MS" pitchFamily="66" charset="0"/>
              </a:rPr>
              <a:t>Female Parts</a:t>
            </a:r>
          </a:p>
        </p:txBody>
      </p:sp>
      <p:pic>
        <p:nvPicPr>
          <p:cNvPr id="50180" name="Picture 4" descr="flowerpartsnew"/>
          <p:cNvPicPr>
            <a:picLocks noGrp="1" noChangeAspect="1" noChangeArrowheads="1"/>
          </p:cNvPicPr>
          <p:nvPr>
            <p:ph type="clipArt" sz="half" idx="1"/>
          </p:nvPr>
        </p:nvPicPr>
        <p:blipFill>
          <a:blip r:embed="rId2" cstate="print"/>
          <a:stretch>
            <a:fillRect/>
          </a:stretch>
        </p:blipFill>
        <p:spPr>
          <a:xfrm>
            <a:off x="304800" y="2209800"/>
            <a:ext cx="4419600" cy="4419600"/>
          </a:xfrm>
          <a:noFill/>
          <a:ln/>
        </p:spPr>
      </p:pic>
      <p:sp>
        <p:nvSpPr>
          <p:cNvPr id="50179" name="Rectangle 3"/>
          <p:cNvSpPr>
            <a:spLocks noGrp="1" noChangeArrowheads="1"/>
          </p:cNvSpPr>
          <p:nvPr>
            <p:ph type="body" sz="half" idx="2"/>
          </p:nvPr>
        </p:nvSpPr>
        <p:spPr>
          <a:xfrm>
            <a:off x="4572000" y="1676400"/>
            <a:ext cx="3810000" cy="4724400"/>
          </a:xfrm>
        </p:spPr>
        <p:txBody>
          <a:bodyPr/>
          <a:lstStyle/>
          <a:p>
            <a:r>
              <a:rPr lang="en-GB">
                <a:latin typeface="Comic Sans MS" pitchFamily="66" charset="0"/>
              </a:rPr>
              <a:t>Pistil is the female structure of flower that has 3 parts:</a:t>
            </a:r>
          </a:p>
          <a:p>
            <a:pPr lvl="1"/>
            <a:r>
              <a:rPr lang="en-GB" b="1" i="1">
                <a:latin typeface="Comic Sans MS" pitchFamily="66" charset="0"/>
              </a:rPr>
              <a:t>Stigma</a:t>
            </a:r>
          </a:p>
          <a:p>
            <a:pPr lvl="1"/>
            <a:r>
              <a:rPr lang="en-GB" b="1" i="1">
                <a:latin typeface="Comic Sans MS" pitchFamily="66" charset="0"/>
              </a:rPr>
              <a:t>Style</a:t>
            </a:r>
          </a:p>
          <a:p>
            <a:pPr lvl="1"/>
            <a:r>
              <a:rPr lang="en-GB" b="1" i="1">
                <a:latin typeface="Comic Sans MS" pitchFamily="66" charset="0"/>
              </a:rPr>
              <a:t>Ovary</a:t>
            </a:r>
          </a:p>
          <a:p>
            <a:pPr lvl="1"/>
            <a:endParaRPr lang="en-GB" b="1" i="1">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01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017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0179">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017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50179">
                                            <p:txEl>
                                              <p:pRg st="3" end="3"/>
                                            </p:txEl>
                                          </p:spTgt>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499"/>
                                          </p:stCondLst>
                                        </p:cTn>
                                        <p:tgtEl>
                                          <p:spTgt spid="50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autoUpdateAnimBg="0"/>
      <p:bldP spid="50179" grpId="0" build="p"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862</TotalTime>
  <Words>3866</Words>
  <Application>Microsoft Office PowerPoint</Application>
  <PresentationFormat>On-screen Show (4:3)</PresentationFormat>
  <Paragraphs>468</Paragraphs>
  <Slides>113</Slides>
  <Notes>10</Notes>
  <HiddenSlides>0</HiddenSlides>
  <MMClips>0</MMClips>
  <ScaleCrop>false</ScaleCrop>
  <HeadingPairs>
    <vt:vector size="4" baseType="variant">
      <vt:variant>
        <vt:lpstr>Theme</vt:lpstr>
      </vt:variant>
      <vt:variant>
        <vt:i4>1</vt:i4>
      </vt:variant>
      <vt:variant>
        <vt:lpstr>Slide Titles</vt:lpstr>
      </vt:variant>
      <vt:variant>
        <vt:i4>113</vt:i4>
      </vt:variant>
    </vt:vector>
  </HeadingPairs>
  <TitlesOfParts>
    <vt:vector size="114" baseType="lpstr">
      <vt:lpstr>Opulent</vt:lpstr>
      <vt:lpstr>PLANTAE KINGDOM</vt:lpstr>
      <vt:lpstr>FOUR TYPES OF CLASSIFICATION</vt:lpstr>
      <vt:lpstr>Artificial system of classification.</vt:lpstr>
      <vt:lpstr>Natural classification systems</vt:lpstr>
      <vt:lpstr>Phylogenetic classification systems</vt:lpstr>
      <vt:lpstr>Phenetic system</vt:lpstr>
      <vt:lpstr>Overview of the Plant Kingdom</vt:lpstr>
      <vt:lpstr>PLANTAE</vt:lpstr>
      <vt:lpstr>Slide 9</vt:lpstr>
      <vt:lpstr>Slide 10</vt:lpstr>
      <vt:lpstr>Slide 11</vt:lpstr>
      <vt:lpstr>Slide 12</vt:lpstr>
      <vt:lpstr>Cryptogams and Phanerogams </vt:lpstr>
      <vt:lpstr>Slide 14</vt:lpstr>
      <vt:lpstr>TRACHEOPHYTES</vt:lpstr>
      <vt:lpstr>Slide 16</vt:lpstr>
      <vt:lpstr>Slide 17</vt:lpstr>
      <vt:lpstr>Slide 18</vt:lpstr>
      <vt:lpstr>Slide 19</vt:lpstr>
      <vt:lpstr>Slide 20</vt:lpstr>
      <vt:lpstr>Slide 21</vt:lpstr>
      <vt:lpstr>Slide 22</vt:lpstr>
      <vt:lpstr>Slide 23</vt:lpstr>
      <vt:lpstr>Slide 24</vt:lpstr>
      <vt:lpstr>Slide 25</vt:lpstr>
      <vt:lpstr>Slide 26</vt:lpstr>
      <vt:lpstr>Reproduction</vt:lpstr>
      <vt:lpstr>                  Fresh water algae</vt:lpstr>
      <vt:lpstr>Stagnant water algae</vt:lpstr>
      <vt:lpstr>        Running water algae</vt:lpstr>
      <vt:lpstr>Slide 31</vt:lpstr>
      <vt:lpstr>Sea water algae      </vt:lpstr>
      <vt:lpstr>Slide 33</vt:lpstr>
      <vt:lpstr>Slide 34</vt:lpstr>
      <vt:lpstr>Slide 35</vt:lpstr>
      <vt:lpstr>Slide 36</vt:lpstr>
      <vt:lpstr>Bryophytes </vt:lpstr>
      <vt:lpstr>BRYOPHYTES</vt:lpstr>
      <vt:lpstr>Structure of Bryophytes</vt:lpstr>
      <vt:lpstr>Reproduction </vt:lpstr>
      <vt:lpstr>Cont.</vt:lpstr>
      <vt:lpstr>ECONOMIC IMPORTANCE</vt:lpstr>
      <vt:lpstr>CLASSIFICATION</vt:lpstr>
      <vt:lpstr>LIVERWORTS</vt:lpstr>
      <vt:lpstr>Slide 45</vt:lpstr>
      <vt:lpstr>Slide 46</vt:lpstr>
      <vt:lpstr>CON…</vt:lpstr>
      <vt:lpstr>MOSSES</vt:lpstr>
      <vt:lpstr>1. mosses</vt:lpstr>
      <vt:lpstr>Slide 50</vt:lpstr>
      <vt:lpstr>Slide 51</vt:lpstr>
      <vt:lpstr>REPRODUCTION</vt:lpstr>
      <vt:lpstr>Moss sporophytes</vt:lpstr>
      <vt:lpstr>Slide 54</vt:lpstr>
      <vt:lpstr>SPHAGNUM,PEAT MOSS</vt:lpstr>
      <vt:lpstr>Slide 56</vt:lpstr>
      <vt:lpstr>Slide 57</vt:lpstr>
      <vt:lpstr>PTERIDOPHYTES (Pteron=feather+phyton=plants)</vt:lpstr>
      <vt:lpstr>Slide 59</vt:lpstr>
      <vt:lpstr>STRUCTURE OF PTERIDOPHYTES</vt:lpstr>
      <vt:lpstr>CONT.</vt:lpstr>
      <vt:lpstr>rEPRODUCTION</vt:lpstr>
      <vt:lpstr>Slide 63</vt:lpstr>
      <vt:lpstr>Slide 64</vt:lpstr>
      <vt:lpstr>REPRODUCTION</vt:lpstr>
      <vt:lpstr>Alternation of generations</vt:lpstr>
      <vt:lpstr>Alternation of generations</vt:lpstr>
      <vt:lpstr>Alternation of generations</vt:lpstr>
      <vt:lpstr>CLASSIFICATION</vt:lpstr>
      <vt:lpstr>Gymnosperms</vt:lpstr>
      <vt:lpstr>Gymnosperms </vt:lpstr>
      <vt:lpstr>GYMNOSPERM</vt:lpstr>
      <vt:lpstr>Slide 73</vt:lpstr>
      <vt:lpstr>Slide 74</vt:lpstr>
      <vt:lpstr>Slide 75</vt:lpstr>
      <vt:lpstr>Gymnosperms</vt:lpstr>
      <vt:lpstr>REPRODUCTION </vt:lpstr>
      <vt:lpstr>Gymnosperm life cycle</vt:lpstr>
      <vt:lpstr>Ovulating pine cones</vt:lpstr>
      <vt:lpstr>REPRODUCTION IN GYMNOSPERM</vt:lpstr>
      <vt:lpstr>REPRODUCTION</vt:lpstr>
      <vt:lpstr>Slide 82</vt:lpstr>
      <vt:lpstr>REPRODUCTION</vt:lpstr>
      <vt:lpstr>Gymnosperm life cycle</vt:lpstr>
      <vt:lpstr>Other gymnosperms</vt:lpstr>
      <vt:lpstr>Seeds</vt:lpstr>
      <vt:lpstr>Ginkophyta</vt:lpstr>
      <vt:lpstr>Cycadophyta</vt:lpstr>
      <vt:lpstr>Significance of gymnosperms</vt:lpstr>
      <vt:lpstr>ANGIOSPERMS</vt:lpstr>
      <vt:lpstr>Angiosperms </vt:lpstr>
      <vt:lpstr>Slide 92</vt:lpstr>
      <vt:lpstr>Parts of flower</vt:lpstr>
      <vt:lpstr>Male Parts</vt:lpstr>
      <vt:lpstr>Slide 95</vt:lpstr>
      <vt:lpstr>Slide 96</vt:lpstr>
      <vt:lpstr>Male Parts</vt:lpstr>
      <vt:lpstr>Parts of flower</vt:lpstr>
      <vt:lpstr>Female Parts</vt:lpstr>
      <vt:lpstr>Female Parts</vt:lpstr>
      <vt:lpstr>Female Parts</vt:lpstr>
      <vt:lpstr>REPRODUCTION</vt:lpstr>
      <vt:lpstr>REPRODUCTION</vt:lpstr>
      <vt:lpstr>REPRODUCTION</vt:lpstr>
      <vt:lpstr>Fertilization in flowering plants</vt:lpstr>
      <vt:lpstr>EMBRYO SAC</vt:lpstr>
      <vt:lpstr>Slide 107</vt:lpstr>
      <vt:lpstr>Slide 108</vt:lpstr>
      <vt:lpstr>Fertilization </vt:lpstr>
      <vt:lpstr>Fruit </vt:lpstr>
      <vt:lpstr>Characteristics of Monocots &amp; Dicots</vt:lpstr>
      <vt:lpstr>Any Questions??</vt:lpstr>
      <vt:lpstr>Thank u…..</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ssgj</dc:creator>
  <cp:lastModifiedBy>ssgj</cp:lastModifiedBy>
  <cp:revision>59</cp:revision>
  <dcterms:created xsi:type="dcterms:W3CDTF">2006-08-16T00:00:00Z</dcterms:created>
  <dcterms:modified xsi:type="dcterms:W3CDTF">2020-05-02T15:06:37Z</dcterms:modified>
</cp:coreProperties>
</file>